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98" r:id="rId4"/>
    <p:sldId id="313" r:id="rId5"/>
    <p:sldId id="315" r:id="rId6"/>
    <p:sldId id="325" r:id="rId7"/>
    <p:sldId id="290" r:id="rId8"/>
    <p:sldId id="269" r:id="rId9"/>
    <p:sldId id="271" r:id="rId10"/>
    <p:sldId id="324" r:id="rId11"/>
    <p:sldId id="301" r:id="rId12"/>
    <p:sldId id="305" r:id="rId13"/>
    <p:sldId id="306" r:id="rId14"/>
    <p:sldId id="307" r:id="rId15"/>
    <p:sldId id="311" r:id="rId16"/>
    <p:sldId id="323" r:id="rId17"/>
    <p:sldId id="302" r:id="rId18"/>
    <p:sldId id="316" r:id="rId19"/>
    <p:sldId id="309" r:id="rId20"/>
    <p:sldId id="317" r:id="rId21"/>
    <p:sldId id="318" r:id="rId22"/>
    <p:sldId id="319" r:id="rId23"/>
    <p:sldId id="320" r:id="rId24"/>
    <p:sldId id="321" r:id="rId25"/>
    <p:sldId id="312" r:id="rId26"/>
  </p:sldIdLst>
  <p:sldSz cx="9144000" cy="6858000" type="screen4x3"/>
  <p:notesSz cx="7010400" cy="12039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CFCF6C-E0E1-4F77-B57F-1A7E6EFE3661}">
          <p14:sldIdLst>
            <p14:sldId id="256"/>
            <p14:sldId id="298"/>
            <p14:sldId id="313"/>
            <p14:sldId id="315"/>
            <p14:sldId id="325"/>
            <p14:sldId id="290"/>
            <p14:sldId id="269"/>
            <p14:sldId id="271"/>
            <p14:sldId id="324"/>
            <p14:sldId id="301"/>
            <p14:sldId id="305"/>
            <p14:sldId id="306"/>
            <p14:sldId id="307"/>
            <p14:sldId id="311"/>
            <p14:sldId id="323"/>
            <p14:sldId id="302"/>
            <p14:sldId id="316"/>
            <p14:sldId id="309"/>
            <p14:sldId id="317"/>
            <p14:sldId id="318"/>
            <p14:sldId id="319"/>
            <p14:sldId id="320"/>
            <p14:sldId id="321"/>
            <p14:sldId id="31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514" autoAdjust="0"/>
  </p:normalViewPr>
  <p:slideViewPr>
    <p:cSldViewPr>
      <p:cViewPr>
        <p:scale>
          <a:sx n="60" d="100"/>
          <a:sy n="60" d="100"/>
        </p:scale>
        <p:origin x="-2098" y="-42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1982</c:v>
                </c:pt>
              </c:strCache>
            </c:strRef>
          </c:tx>
          <c:invertIfNegative val="0"/>
          <c:dLbls>
            <c:dLbl>
              <c:idx val="0"/>
              <c:layout/>
              <c:tx>
                <c:rich>
                  <a:bodyPr/>
                  <a:lstStyle/>
                  <a:p>
                    <a:r>
                      <a:rPr lang="en-US" smtClean="0"/>
                      <a:t>$84,957</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Agency Budget</c:v>
                </c:pt>
              </c:strCache>
            </c:strRef>
          </c:cat>
          <c:val>
            <c:numRef>
              <c:f>Sheet1!$B$2</c:f>
              <c:numCache>
                <c:formatCode>General</c:formatCode>
                <c:ptCount val="1"/>
                <c:pt idx="0">
                  <c:v>84957</c:v>
                </c:pt>
              </c:numCache>
            </c:numRef>
          </c:val>
        </c:ser>
        <c:ser>
          <c:idx val="1"/>
          <c:order val="1"/>
          <c:tx>
            <c:strRef>
              <c:f>Sheet1!$C$1</c:f>
              <c:strCache>
                <c:ptCount val="1"/>
                <c:pt idx="0">
                  <c:v>1990</c:v>
                </c:pt>
              </c:strCache>
            </c:strRef>
          </c:tx>
          <c:invertIfNegative val="0"/>
          <c:dLbls>
            <c:dLbl>
              <c:idx val="0"/>
              <c:layout/>
              <c:tx>
                <c:rich>
                  <a:bodyPr/>
                  <a:lstStyle/>
                  <a:p>
                    <a:r>
                      <a:rPr lang="en-US" smtClean="0"/>
                      <a:t>$930,932</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Agency Budget</c:v>
                </c:pt>
              </c:strCache>
            </c:strRef>
          </c:cat>
          <c:val>
            <c:numRef>
              <c:f>Sheet1!$C$2</c:f>
              <c:numCache>
                <c:formatCode>General</c:formatCode>
                <c:ptCount val="1"/>
                <c:pt idx="0">
                  <c:v>930932</c:v>
                </c:pt>
              </c:numCache>
            </c:numRef>
          </c:val>
        </c:ser>
        <c:ser>
          <c:idx val="2"/>
          <c:order val="2"/>
          <c:tx>
            <c:strRef>
              <c:f>Sheet1!$D$1</c:f>
              <c:strCache>
                <c:ptCount val="1"/>
                <c:pt idx="0">
                  <c:v>1994</c:v>
                </c:pt>
              </c:strCache>
            </c:strRef>
          </c:tx>
          <c:invertIfNegative val="0"/>
          <c:dLbls>
            <c:dLbl>
              <c:idx val="0"/>
              <c:layout/>
              <c:tx>
                <c:rich>
                  <a:bodyPr/>
                  <a:lstStyle/>
                  <a:p>
                    <a:r>
                      <a:rPr lang="en-US" smtClean="0"/>
                      <a:t>$1,713,315</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Agency Budget</c:v>
                </c:pt>
              </c:strCache>
            </c:strRef>
          </c:cat>
          <c:val>
            <c:numRef>
              <c:f>Sheet1!$D$2</c:f>
              <c:numCache>
                <c:formatCode>General</c:formatCode>
                <c:ptCount val="1"/>
                <c:pt idx="0">
                  <c:v>1713315</c:v>
                </c:pt>
              </c:numCache>
            </c:numRef>
          </c:val>
        </c:ser>
        <c:ser>
          <c:idx val="3"/>
          <c:order val="3"/>
          <c:tx>
            <c:strRef>
              <c:f>Sheet1!$E$1</c:f>
              <c:strCache>
                <c:ptCount val="1"/>
                <c:pt idx="0">
                  <c:v>1998</c:v>
                </c:pt>
              </c:strCache>
            </c:strRef>
          </c:tx>
          <c:invertIfNegative val="0"/>
          <c:dLbls>
            <c:dLbl>
              <c:idx val="0"/>
              <c:layout/>
              <c:tx>
                <c:rich>
                  <a:bodyPr/>
                  <a:lstStyle/>
                  <a:p>
                    <a:r>
                      <a:rPr lang="en-US" smtClean="0"/>
                      <a:t>$2,682,072</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Agency Budget</c:v>
                </c:pt>
              </c:strCache>
            </c:strRef>
          </c:cat>
          <c:val>
            <c:numRef>
              <c:f>Sheet1!$E$2</c:f>
              <c:numCache>
                <c:formatCode>General</c:formatCode>
                <c:ptCount val="1"/>
                <c:pt idx="0">
                  <c:v>2682072</c:v>
                </c:pt>
              </c:numCache>
            </c:numRef>
          </c:val>
        </c:ser>
        <c:ser>
          <c:idx val="4"/>
          <c:order val="4"/>
          <c:tx>
            <c:strRef>
              <c:f>Sheet1!$F$1</c:f>
              <c:strCache>
                <c:ptCount val="1"/>
                <c:pt idx="0">
                  <c:v>2002</c:v>
                </c:pt>
              </c:strCache>
            </c:strRef>
          </c:tx>
          <c:invertIfNegative val="0"/>
          <c:dLbls>
            <c:dLbl>
              <c:idx val="0"/>
              <c:layout/>
              <c:tx>
                <c:rich>
                  <a:bodyPr/>
                  <a:lstStyle/>
                  <a:p>
                    <a:r>
                      <a:rPr lang="en-US" smtClean="0"/>
                      <a:t>$5,380,232</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Agency Budget</c:v>
                </c:pt>
              </c:strCache>
            </c:strRef>
          </c:cat>
          <c:val>
            <c:numRef>
              <c:f>Sheet1!$F$2</c:f>
              <c:numCache>
                <c:formatCode>General</c:formatCode>
                <c:ptCount val="1"/>
                <c:pt idx="0">
                  <c:v>5380232</c:v>
                </c:pt>
              </c:numCache>
            </c:numRef>
          </c:val>
        </c:ser>
        <c:ser>
          <c:idx val="5"/>
          <c:order val="5"/>
          <c:tx>
            <c:strRef>
              <c:f>Sheet1!$G$1</c:f>
              <c:strCache>
                <c:ptCount val="1"/>
                <c:pt idx="0">
                  <c:v>2004</c:v>
                </c:pt>
              </c:strCache>
            </c:strRef>
          </c:tx>
          <c:invertIfNegative val="0"/>
          <c:dLbls>
            <c:dLbl>
              <c:idx val="0"/>
              <c:layout/>
              <c:tx>
                <c:rich>
                  <a:bodyPr/>
                  <a:lstStyle/>
                  <a:p>
                    <a:r>
                      <a:rPr lang="en-US" smtClean="0"/>
                      <a:t>$6,171,254</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Agency Budget</c:v>
                </c:pt>
              </c:strCache>
            </c:strRef>
          </c:cat>
          <c:val>
            <c:numRef>
              <c:f>Sheet1!$G$2</c:f>
              <c:numCache>
                <c:formatCode>General</c:formatCode>
                <c:ptCount val="1"/>
                <c:pt idx="0">
                  <c:v>6171254</c:v>
                </c:pt>
              </c:numCache>
            </c:numRef>
          </c:val>
        </c:ser>
        <c:ser>
          <c:idx val="6"/>
          <c:order val="6"/>
          <c:tx>
            <c:strRef>
              <c:f>Sheet1!$H$1</c:f>
              <c:strCache>
                <c:ptCount val="1"/>
                <c:pt idx="0">
                  <c:v>2011</c:v>
                </c:pt>
              </c:strCache>
            </c:strRef>
          </c:tx>
          <c:invertIfNegative val="0"/>
          <c:dLbls>
            <c:dLbl>
              <c:idx val="0"/>
              <c:layout/>
              <c:tx>
                <c:rich>
                  <a:bodyPr/>
                  <a:lstStyle/>
                  <a:p>
                    <a:r>
                      <a:rPr lang="en-US" smtClean="0"/>
                      <a:t>$7,571,000</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Agency Budget</c:v>
                </c:pt>
              </c:strCache>
            </c:strRef>
          </c:cat>
          <c:val>
            <c:numRef>
              <c:f>Sheet1!$H$2</c:f>
              <c:numCache>
                <c:formatCode>General</c:formatCode>
                <c:ptCount val="1"/>
                <c:pt idx="0">
                  <c:v>7571000</c:v>
                </c:pt>
              </c:numCache>
            </c:numRef>
          </c:val>
        </c:ser>
        <c:ser>
          <c:idx val="7"/>
          <c:order val="7"/>
          <c:tx>
            <c:strRef>
              <c:f>Sheet1!$I$1</c:f>
              <c:strCache>
                <c:ptCount val="1"/>
                <c:pt idx="0">
                  <c:v>2015</c:v>
                </c:pt>
              </c:strCache>
            </c:strRef>
          </c:tx>
          <c:invertIfNegative val="0"/>
          <c:dLbls>
            <c:dLbl>
              <c:idx val="0"/>
              <c:layout/>
              <c:tx>
                <c:rich>
                  <a:bodyPr/>
                  <a:lstStyle/>
                  <a:p>
                    <a:r>
                      <a:rPr lang="en-US" smtClean="0"/>
                      <a:t>$9,465,549</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Agency Budget</c:v>
                </c:pt>
              </c:strCache>
            </c:strRef>
          </c:cat>
          <c:val>
            <c:numRef>
              <c:f>Sheet1!$I$2</c:f>
              <c:numCache>
                <c:formatCode>General</c:formatCode>
                <c:ptCount val="1"/>
                <c:pt idx="0">
                  <c:v>9465549</c:v>
                </c:pt>
              </c:numCache>
            </c:numRef>
          </c:val>
        </c:ser>
        <c:ser>
          <c:idx val="8"/>
          <c:order val="8"/>
          <c:tx>
            <c:strRef>
              <c:f>Sheet1!$J$1</c:f>
              <c:strCache>
                <c:ptCount val="1"/>
                <c:pt idx="0">
                  <c:v>2016</c:v>
                </c:pt>
              </c:strCache>
            </c:strRef>
          </c:tx>
          <c:invertIfNegative val="0"/>
          <c:dLbls>
            <c:dLbl>
              <c:idx val="0"/>
              <c:layout/>
              <c:tx>
                <c:rich>
                  <a:bodyPr/>
                  <a:lstStyle/>
                  <a:p>
                    <a:r>
                      <a:rPr lang="en-US" smtClean="0"/>
                      <a:t>$11,200,000</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Agency Budget</c:v>
                </c:pt>
              </c:strCache>
            </c:strRef>
          </c:cat>
          <c:val>
            <c:numRef>
              <c:f>Sheet1!$J$2</c:f>
              <c:numCache>
                <c:formatCode>General</c:formatCode>
                <c:ptCount val="1"/>
                <c:pt idx="0">
                  <c:v>11200000</c:v>
                </c:pt>
              </c:numCache>
            </c:numRef>
          </c:val>
        </c:ser>
        <c:dLbls>
          <c:showLegendKey val="0"/>
          <c:showVal val="1"/>
          <c:showCatName val="0"/>
          <c:showSerName val="0"/>
          <c:showPercent val="0"/>
          <c:showBubbleSize val="0"/>
        </c:dLbls>
        <c:gapWidth val="75"/>
        <c:axId val="109315072"/>
        <c:axId val="106899712"/>
      </c:barChart>
      <c:catAx>
        <c:axId val="109315072"/>
        <c:scaling>
          <c:orientation val="minMax"/>
        </c:scaling>
        <c:delete val="0"/>
        <c:axPos val="b"/>
        <c:majorTickMark val="none"/>
        <c:minorTickMark val="none"/>
        <c:tickLblPos val="nextTo"/>
        <c:crossAx val="106899712"/>
        <c:crosses val="autoZero"/>
        <c:auto val="1"/>
        <c:lblAlgn val="ctr"/>
        <c:lblOffset val="100"/>
        <c:noMultiLvlLbl val="0"/>
      </c:catAx>
      <c:valAx>
        <c:axId val="106899712"/>
        <c:scaling>
          <c:orientation val="minMax"/>
        </c:scaling>
        <c:delete val="0"/>
        <c:axPos val="l"/>
        <c:numFmt formatCode="General" sourceLinked="1"/>
        <c:majorTickMark val="none"/>
        <c:minorTickMark val="none"/>
        <c:tickLblPos val="nextTo"/>
        <c:crossAx val="109315072"/>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79BFFB-189F-4757-BB69-4E169C587DCE}" type="doc">
      <dgm:prSet loTypeId="urn:microsoft.com/office/officeart/2005/8/layout/radial6" loCatId="cycle" qsTypeId="urn:microsoft.com/office/officeart/2005/8/quickstyle/simple1" qsCatId="simple" csTypeId="urn:microsoft.com/office/officeart/2005/8/colors/accent5_2" csCatId="accent5" phldr="1"/>
      <dgm:spPr/>
      <dgm:t>
        <a:bodyPr/>
        <a:lstStyle/>
        <a:p>
          <a:endParaRPr lang="en-US"/>
        </a:p>
      </dgm:t>
    </dgm:pt>
    <dgm:pt modelId="{562BF503-0E6C-4E16-98EF-A0DA26BA6FE2}">
      <dgm:prSet phldrT="[Text]"/>
      <dgm:spPr/>
      <dgm:t>
        <a:bodyPr/>
        <a:lstStyle/>
        <a:p>
          <a:r>
            <a:rPr lang="en-US" dirty="0">
              <a:solidFill>
                <a:srgbClr val="002060"/>
              </a:solidFill>
            </a:rPr>
            <a:t>Recovery</a:t>
          </a:r>
        </a:p>
      </dgm:t>
    </dgm:pt>
    <dgm:pt modelId="{17FB5071-7D60-49DC-AACD-684375F295B5}" type="parTrans" cxnId="{AFC141F7-ED6E-458A-921A-09302271B80D}">
      <dgm:prSet/>
      <dgm:spPr/>
      <dgm:t>
        <a:bodyPr/>
        <a:lstStyle/>
        <a:p>
          <a:endParaRPr lang="en-US">
            <a:solidFill>
              <a:srgbClr val="002060"/>
            </a:solidFill>
          </a:endParaRPr>
        </a:p>
      </dgm:t>
    </dgm:pt>
    <dgm:pt modelId="{C9B98AC0-DDFF-4A2E-8279-259A3262B383}" type="sibTrans" cxnId="{AFC141F7-ED6E-458A-921A-09302271B80D}">
      <dgm:prSet/>
      <dgm:spPr/>
      <dgm:t>
        <a:bodyPr/>
        <a:lstStyle/>
        <a:p>
          <a:endParaRPr lang="en-US">
            <a:solidFill>
              <a:srgbClr val="002060"/>
            </a:solidFill>
          </a:endParaRPr>
        </a:p>
      </dgm:t>
    </dgm:pt>
    <dgm:pt modelId="{4FA7F892-EC1C-47B3-A3EB-12106E8D012D}">
      <dgm:prSet phldrT="[Text]"/>
      <dgm:spPr/>
      <dgm:t>
        <a:bodyPr/>
        <a:lstStyle/>
        <a:p>
          <a:r>
            <a:rPr lang="en-US" dirty="0">
              <a:solidFill>
                <a:srgbClr val="002060"/>
              </a:solidFill>
            </a:rPr>
            <a:t>Client Services and Healthcare</a:t>
          </a:r>
        </a:p>
      </dgm:t>
    </dgm:pt>
    <dgm:pt modelId="{E477E335-D7AB-47DE-A494-DC1135285939}" type="parTrans" cxnId="{CC488439-6E7C-4F91-A199-B57BE66631C4}">
      <dgm:prSet/>
      <dgm:spPr/>
      <dgm:t>
        <a:bodyPr/>
        <a:lstStyle/>
        <a:p>
          <a:endParaRPr lang="en-US">
            <a:solidFill>
              <a:srgbClr val="002060"/>
            </a:solidFill>
          </a:endParaRPr>
        </a:p>
      </dgm:t>
    </dgm:pt>
    <dgm:pt modelId="{2F0E1DFC-189B-482A-BDF6-355763FB5AA9}" type="sibTrans" cxnId="{CC488439-6E7C-4F91-A199-B57BE66631C4}">
      <dgm:prSet/>
      <dgm:spPr/>
      <dgm:t>
        <a:bodyPr/>
        <a:lstStyle/>
        <a:p>
          <a:endParaRPr lang="en-US">
            <a:solidFill>
              <a:srgbClr val="002060"/>
            </a:solidFill>
          </a:endParaRPr>
        </a:p>
      </dgm:t>
    </dgm:pt>
    <dgm:pt modelId="{C4171927-22BE-4816-9CB7-7802E3250E15}">
      <dgm:prSet phldrT="[Text]"/>
      <dgm:spPr/>
      <dgm:t>
        <a:bodyPr/>
        <a:lstStyle/>
        <a:p>
          <a:r>
            <a:rPr lang="en-US" dirty="0">
              <a:solidFill>
                <a:srgbClr val="002060"/>
              </a:solidFill>
            </a:rPr>
            <a:t>Acquisition and Development</a:t>
          </a:r>
        </a:p>
      </dgm:t>
    </dgm:pt>
    <dgm:pt modelId="{B068240F-21F3-4455-B788-46A03DCABC8C}" type="parTrans" cxnId="{0B2657D9-4C1E-4F31-9EAE-1B211EEA6633}">
      <dgm:prSet/>
      <dgm:spPr/>
      <dgm:t>
        <a:bodyPr/>
        <a:lstStyle/>
        <a:p>
          <a:endParaRPr lang="en-US">
            <a:solidFill>
              <a:srgbClr val="002060"/>
            </a:solidFill>
          </a:endParaRPr>
        </a:p>
      </dgm:t>
    </dgm:pt>
    <dgm:pt modelId="{FDB7E7AB-0B83-43BE-BE65-3C19ACADF1C3}" type="sibTrans" cxnId="{0B2657D9-4C1E-4F31-9EAE-1B211EEA6633}">
      <dgm:prSet/>
      <dgm:spPr/>
      <dgm:t>
        <a:bodyPr/>
        <a:lstStyle/>
        <a:p>
          <a:endParaRPr lang="en-US">
            <a:solidFill>
              <a:srgbClr val="002060"/>
            </a:solidFill>
          </a:endParaRPr>
        </a:p>
      </dgm:t>
    </dgm:pt>
    <dgm:pt modelId="{7360463D-31BE-4634-BFB2-D5F06A35E9B4}">
      <dgm:prSet phldrT="[Text]"/>
      <dgm:spPr/>
      <dgm:t>
        <a:bodyPr/>
        <a:lstStyle/>
        <a:p>
          <a:r>
            <a:rPr lang="en-US" dirty="0">
              <a:solidFill>
                <a:srgbClr val="002060"/>
              </a:solidFill>
            </a:rPr>
            <a:t>Education and Advocacy</a:t>
          </a:r>
        </a:p>
      </dgm:t>
    </dgm:pt>
    <dgm:pt modelId="{3FE91C3A-87E5-4CAD-A221-706362D8FBF2}" type="parTrans" cxnId="{A5F0A99F-9EE2-4CDE-8839-05FB429B2F41}">
      <dgm:prSet/>
      <dgm:spPr/>
      <dgm:t>
        <a:bodyPr/>
        <a:lstStyle/>
        <a:p>
          <a:endParaRPr lang="en-US">
            <a:solidFill>
              <a:srgbClr val="002060"/>
            </a:solidFill>
          </a:endParaRPr>
        </a:p>
      </dgm:t>
    </dgm:pt>
    <dgm:pt modelId="{6B9748FF-61C6-4DA7-83CE-38E26C602001}" type="sibTrans" cxnId="{A5F0A99F-9EE2-4CDE-8839-05FB429B2F41}">
      <dgm:prSet/>
      <dgm:spPr/>
      <dgm:t>
        <a:bodyPr/>
        <a:lstStyle/>
        <a:p>
          <a:endParaRPr lang="en-US">
            <a:solidFill>
              <a:srgbClr val="002060"/>
            </a:solidFill>
          </a:endParaRPr>
        </a:p>
      </dgm:t>
    </dgm:pt>
    <dgm:pt modelId="{B93E7CB0-CB8C-4ACA-918E-DC37210D1D39}" type="pres">
      <dgm:prSet presAssocID="{3879BFFB-189F-4757-BB69-4E169C587DCE}" presName="Name0" presStyleCnt="0">
        <dgm:presLayoutVars>
          <dgm:chMax val="1"/>
          <dgm:dir/>
          <dgm:animLvl val="ctr"/>
          <dgm:resizeHandles val="exact"/>
        </dgm:presLayoutVars>
      </dgm:prSet>
      <dgm:spPr/>
      <dgm:t>
        <a:bodyPr/>
        <a:lstStyle/>
        <a:p>
          <a:endParaRPr lang="en-US"/>
        </a:p>
      </dgm:t>
    </dgm:pt>
    <dgm:pt modelId="{4F0338D5-FCC1-4DD4-9E6C-5D8ABEF521A1}" type="pres">
      <dgm:prSet presAssocID="{562BF503-0E6C-4E16-98EF-A0DA26BA6FE2}" presName="centerShape" presStyleLbl="node0" presStyleIdx="0" presStyleCnt="1"/>
      <dgm:spPr/>
      <dgm:t>
        <a:bodyPr/>
        <a:lstStyle/>
        <a:p>
          <a:endParaRPr lang="en-US"/>
        </a:p>
      </dgm:t>
    </dgm:pt>
    <dgm:pt modelId="{6A09E25C-14CE-454D-86F0-9B3B4ADCCB54}" type="pres">
      <dgm:prSet presAssocID="{4FA7F892-EC1C-47B3-A3EB-12106E8D012D}" presName="node" presStyleLbl="node1" presStyleIdx="0" presStyleCnt="3">
        <dgm:presLayoutVars>
          <dgm:bulletEnabled val="1"/>
        </dgm:presLayoutVars>
      </dgm:prSet>
      <dgm:spPr/>
      <dgm:t>
        <a:bodyPr/>
        <a:lstStyle/>
        <a:p>
          <a:endParaRPr lang="en-US"/>
        </a:p>
      </dgm:t>
    </dgm:pt>
    <dgm:pt modelId="{E2F6BB16-8474-46C3-BBF9-E388B8CEA635}" type="pres">
      <dgm:prSet presAssocID="{4FA7F892-EC1C-47B3-A3EB-12106E8D012D}" presName="dummy" presStyleCnt="0"/>
      <dgm:spPr/>
      <dgm:t>
        <a:bodyPr/>
        <a:lstStyle/>
        <a:p>
          <a:endParaRPr lang="en-US"/>
        </a:p>
      </dgm:t>
    </dgm:pt>
    <dgm:pt modelId="{52554588-8626-4C07-80DC-6998CD5F31EC}" type="pres">
      <dgm:prSet presAssocID="{2F0E1DFC-189B-482A-BDF6-355763FB5AA9}" presName="sibTrans" presStyleLbl="sibTrans2D1" presStyleIdx="0" presStyleCnt="3"/>
      <dgm:spPr/>
      <dgm:t>
        <a:bodyPr/>
        <a:lstStyle/>
        <a:p>
          <a:endParaRPr lang="en-US"/>
        </a:p>
      </dgm:t>
    </dgm:pt>
    <dgm:pt modelId="{961F55C2-F540-462D-BB84-03354885B961}" type="pres">
      <dgm:prSet presAssocID="{C4171927-22BE-4816-9CB7-7802E3250E15}" presName="node" presStyleLbl="node1" presStyleIdx="1" presStyleCnt="3">
        <dgm:presLayoutVars>
          <dgm:bulletEnabled val="1"/>
        </dgm:presLayoutVars>
      </dgm:prSet>
      <dgm:spPr/>
      <dgm:t>
        <a:bodyPr/>
        <a:lstStyle/>
        <a:p>
          <a:endParaRPr lang="en-US"/>
        </a:p>
      </dgm:t>
    </dgm:pt>
    <dgm:pt modelId="{3B350E45-4B8D-4893-9229-C7E6A5FEE770}" type="pres">
      <dgm:prSet presAssocID="{C4171927-22BE-4816-9CB7-7802E3250E15}" presName="dummy" presStyleCnt="0"/>
      <dgm:spPr/>
      <dgm:t>
        <a:bodyPr/>
        <a:lstStyle/>
        <a:p>
          <a:endParaRPr lang="en-US"/>
        </a:p>
      </dgm:t>
    </dgm:pt>
    <dgm:pt modelId="{034E0E11-B0EA-484D-AF7B-6CC65EE7FA78}" type="pres">
      <dgm:prSet presAssocID="{FDB7E7AB-0B83-43BE-BE65-3C19ACADF1C3}" presName="sibTrans" presStyleLbl="sibTrans2D1" presStyleIdx="1" presStyleCnt="3"/>
      <dgm:spPr/>
      <dgm:t>
        <a:bodyPr/>
        <a:lstStyle/>
        <a:p>
          <a:endParaRPr lang="en-US"/>
        </a:p>
      </dgm:t>
    </dgm:pt>
    <dgm:pt modelId="{26A90E4C-C57A-4B02-99A3-305773B76A79}" type="pres">
      <dgm:prSet presAssocID="{7360463D-31BE-4634-BFB2-D5F06A35E9B4}" presName="node" presStyleLbl="node1" presStyleIdx="2" presStyleCnt="3">
        <dgm:presLayoutVars>
          <dgm:bulletEnabled val="1"/>
        </dgm:presLayoutVars>
      </dgm:prSet>
      <dgm:spPr/>
      <dgm:t>
        <a:bodyPr/>
        <a:lstStyle/>
        <a:p>
          <a:endParaRPr lang="en-US"/>
        </a:p>
      </dgm:t>
    </dgm:pt>
    <dgm:pt modelId="{46BAC710-BADA-405A-A175-5529E4AC0E4A}" type="pres">
      <dgm:prSet presAssocID="{7360463D-31BE-4634-BFB2-D5F06A35E9B4}" presName="dummy" presStyleCnt="0"/>
      <dgm:spPr/>
      <dgm:t>
        <a:bodyPr/>
        <a:lstStyle/>
        <a:p>
          <a:endParaRPr lang="en-US"/>
        </a:p>
      </dgm:t>
    </dgm:pt>
    <dgm:pt modelId="{9AA78640-EC8A-4900-A3AB-F2EAE2573990}" type="pres">
      <dgm:prSet presAssocID="{6B9748FF-61C6-4DA7-83CE-38E26C602001}" presName="sibTrans" presStyleLbl="sibTrans2D1" presStyleIdx="2" presStyleCnt="3"/>
      <dgm:spPr/>
      <dgm:t>
        <a:bodyPr/>
        <a:lstStyle/>
        <a:p>
          <a:endParaRPr lang="en-US"/>
        </a:p>
      </dgm:t>
    </dgm:pt>
  </dgm:ptLst>
  <dgm:cxnLst>
    <dgm:cxn modelId="{AFC141F7-ED6E-458A-921A-09302271B80D}" srcId="{3879BFFB-189F-4757-BB69-4E169C587DCE}" destId="{562BF503-0E6C-4E16-98EF-A0DA26BA6FE2}" srcOrd="0" destOrd="0" parTransId="{17FB5071-7D60-49DC-AACD-684375F295B5}" sibTransId="{C9B98AC0-DDFF-4A2E-8279-259A3262B383}"/>
    <dgm:cxn modelId="{C158EBA4-C954-4AB2-82E6-94BDAA382AF0}" type="presOf" srcId="{562BF503-0E6C-4E16-98EF-A0DA26BA6FE2}" destId="{4F0338D5-FCC1-4DD4-9E6C-5D8ABEF521A1}" srcOrd="0" destOrd="0" presId="urn:microsoft.com/office/officeart/2005/8/layout/radial6"/>
    <dgm:cxn modelId="{661D3630-753F-40B8-AA71-8FAC8D1254EB}" type="presOf" srcId="{6B9748FF-61C6-4DA7-83CE-38E26C602001}" destId="{9AA78640-EC8A-4900-A3AB-F2EAE2573990}" srcOrd="0" destOrd="0" presId="urn:microsoft.com/office/officeart/2005/8/layout/radial6"/>
    <dgm:cxn modelId="{A5F0A99F-9EE2-4CDE-8839-05FB429B2F41}" srcId="{562BF503-0E6C-4E16-98EF-A0DA26BA6FE2}" destId="{7360463D-31BE-4634-BFB2-D5F06A35E9B4}" srcOrd="2" destOrd="0" parTransId="{3FE91C3A-87E5-4CAD-A221-706362D8FBF2}" sibTransId="{6B9748FF-61C6-4DA7-83CE-38E26C602001}"/>
    <dgm:cxn modelId="{0B2657D9-4C1E-4F31-9EAE-1B211EEA6633}" srcId="{562BF503-0E6C-4E16-98EF-A0DA26BA6FE2}" destId="{C4171927-22BE-4816-9CB7-7802E3250E15}" srcOrd="1" destOrd="0" parTransId="{B068240F-21F3-4455-B788-46A03DCABC8C}" sibTransId="{FDB7E7AB-0B83-43BE-BE65-3C19ACADF1C3}"/>
    <dgm:cxn modelId="{0D3A4A57-C701-464E-ADEE-E04A3767F0E2}" type="presOf" srcId="{2F0E1DFC-189B-482A-BDF6-355763FB5AA9}" destId="{52554588-8626-4C07-80DC-6998CD5F31EC}" srcOrd="0" destOrd="0" presId="urn:microsoft.com/office/officeart/2005/8/layout/radial6"/>
    <dgm:cxn modelId="{B076B64D-481E-4C69-B0DE-053ED247A9C2}" type="presOf" srcId="{7360463D-31BE-4634-BFB2-D5F06A35E9B4}" destId="{26A90E4C-C57A-4B02-99A3-305773B76A79}" srcOrd="0" destOrd="0" presId="urn:microsoft.com/office/officeart/2005/8/layout/radial6"/>
    <dgm:cxn modelId="{74112469-A9C8-46DA-AE97-EBC5D8CE041F}" type="presOf" srcId="{FDB7E7AB-0B83-43BE-BE65-3C19ACADF1C3}" destId="{034E0E11-B0EA-484D-AF7B-6CC65EE7FA78}" srcOrd="0" destOrd="0" presId="urn:microsoft.com/office/officeart/2005/8/layout/radial6"/>
    <dgm:cxn modelId="{F2B8CEB8-3C37-4FEC-A122-35D854271E83}" type="presOf" srcId="{C4171927-22BE-4816-9CB7-7802E3250E15}" destId="{961F55C2-F540-462D-BB84-03354885B961}" srcOrd="0" destOrd="0" presId="urn:microsoft.com/office/officeart/2005/8/layout/radial6"/>
    <dgm:cxn modelId="{EC9B3A2D-8F43-47D1-B3C4-757426BAD3D7}" type="presOf" srcId="{3879BFFB-189F-4757-BB69-4E169C587DCE}" destId="{B93E7CB0-CB8C-4ACA-918E-DC37210D1D39}" srcOrd="0" destOrd="0" presId="urn:microsoft.com/office/officeart/2005/8/layout/radial6"/>
    <dgm:cxn modelId="{F4B2A593-5DCE-4170-B516-402C8505FDA9}" type="presOf" srcId="{4FA7F892-EC1C-47B3-A3EB-12106E8D012D}" destId="{6A09E25C-14CE-454D-86F0-9B3B4ADCCB54}" srcOrd="0" destOrd="0" presId="urn:microsoft.com/office/officeart/2005/8/layout/radial6"/>
    <dgm:cxn modelId="{CC488439-6E7C-4F91-A199-B57BE66631C4}" srcId="{562BF503-0E6C-4E16-98EF-A0DA26BA6FE2}" destId="{4FA7F892-EC1C-47B3-A3EB-12106E8D012D}" srcOrd="0" destOrd="0" parTransId="{E477E335-D7AB-47DE-A494-DC1135285939}" sibTransId="{2F0E1DFC-189B-482A-BDF6-355763FB5AA9}"/>
    <dgm:cxn modelId="{86C9BA74-31F7-46CA-8923-B3977D4B1DA2}" type="presParOf" srcId="{B93E7CB0-CB8C-4ACA-918E-DC37210D1D39}" destId="{4F0338D5-FCC1-4DD4-9E6C-5D8ABEF521A1}" srcOrd="0" destOrd="0" presId="urn:microsoft.com/office/officeart/2005/8/layout/radial6"/>
    <dgm:cxn modelId="{83561AA9-4CBC-4A27-814B-386ABAE95062}" type="presParOf" srcId="{B93E7CB0-CB8C-4ACA-918E-DC37210D1D39}" destId="{6A09E25C-14CE-454D-86F0-9B3B4ADCCB54}" srcOrd="1" destOrd="0" presId="urn:microsoft.com/office/officeart/2005/8/layout/radial6"/>
    <dgm:cxn modelId="{72DBD3AA-D129-4A54-B0FF-D549C40FFA15}" type="presParOf" srcId="{B93E7CB0-CB8C-4ACA-918E-DC37210D1D39}" destId="{E2F6BB16-8474-46C3-BBF9-E388B8CEA635}" srcOrd="2" destOrd="0" presId="urn:microsoft.com/office/officeart/2005/8/layout/radial6"/>
    <dgm:cxn modelId="{DB334915-059B-4615-BB57-5800B2E740D3}" type="presParOf" srcId="{B93E7CB0-CB8C-4ACA-918E-DC37210D1D39}" destId="{52554588-8626-4C07-80DC-6998CD5F31EC}" srcOrd="3" destOrd="0" presId="urn:microsoft.com/office/officeart/2005/8/layout/radial6"/>
    <dgm:cxn modelId="{44A5BD24-E9FC-4100-A195-94A876CF1093}" type="presParOf" srcId="{B93E7CB0-CB8C-4ACA-918E-DC37210D1D39}" destId="{961F55C2-F540-462D-BB84-03354885B961}" srcOrd="4" destOrd="0" presId="urn:microsoft.com/office/officeart/2005/8/layout/radial6"/>
    <dgm:cxn modelId="{DC7E265D-6CB3-4BE4-8B4D-CD4CE0D85005}" type="presParOf" srcId="{B93E7CB0-CB8C-4ACA-918E-DC37210D1D39}" destId="{3B350E45-4B8D-4893-9229-C7E6A5FEE770}" srcOrd="5" destOrd="0" presId="urn:microsoft.com/office/officeart/2005/8/layout/radial6"/>
    <dgm:cxn modelId="{E6404106-7CE9-4566-88BE-2C8F71A3AC86}" type="presParOf" srcId="{B93E7CB0-CB8C-4ACA-918E-DC37210D1D39}" destId="{034E0E11-B0EA-484D-AF7B-6CC65EE7FA78}" srcOrd="6" destOrd="0" presId="urn:microsoft.com/office/officeart/2005/8/layout/radial6"/>
    <dgm:cxn modelId="{CB9CA45C-693E-4042-B136-093707A54146}" type="presParOf" srcId="{B93E7CB0-CB8C-4ACA-918E-DC37210D1D39}" destId="{26A90E4C-C57A-4B02-99A3-305773B76A79}" srcOrd="7" destOrd="0" presId="urn:microsoft.com/office/officeart/2005/8/layout/radial6"/>
    <dgm:cxn modelId="{4AE0F3BE-F341-4D14-9CE4-6976DBCACDFC}" type="presParOf" srcId="{B93E7CB0-CB8C-4ACA-918E-DC37210D1D39}" destId="{46BAC710-BADA-405A-A175-5529E4AC0E4A}" srcOrd="8" destOrd="0" presId="urn:microsoft.com/office/officeart/2005/8/layout/radial6"/>
    <dgm:cxn modelId="{28FEE4CB-F3D1-4B2D-AD7D-A04F9138C56D}" type="presParOf" srcId="{B93E7CB0-CB8C-4ACA-918E-DC37210D1D39}" destId="{9AA78640-EC8A-4900-A3AB-F2EAE2573990}"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78640-EC8A-4900-A3AB-F2EAE2573990}">
      <dsp:nvSpPr>
        <dsp:cNvPr id="0" name=""/>
        <dsp:cNvSpPr/>
      </dsp:nvSpPr>
      <dsp:spPr>
        <a:xfrm>
          <a:off x="842023" y="826330"/>
          <a:ext cx="5521614" cy="5521614"/>
        </a:xfrm>
        <a:prstGeom prst="blockArc">
          <a:avLst>
            <a:gd name="adj1" fmla="val 9000000"/>
            <a:gd name="adj2" fmla="val 16200000"/>
            <a:gd name="adj3" fmla="val 4637"/>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4E0E11-B0EA-484D-AF7B-6CC65EE7FA78}">
      <dsp:nvSpPr>
        <dsp:cNvPr id="0" name=""/>
        <dsp:cNvSpPr/>
      </dsp:nvSpPr>
      <dsp:spPr>
        <a:xfrm>
          <a:off x="842023" y="826330"/>
          <a:ext cx="5521614" cy="5521614"/>
        </a:xfrm>
        <a:prstGeom prst="blockArc">
          <a:avLst>
            <a:gd name="adj1" fmla="val 1800000"/>
            <a:gd name="adj2" fmla="val 9000000"/>
            <a:gd name="adj3" fmla="val 4637"/>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54588-8626-4C07-80DC-6998CD5F31EC}">
      <dsp:nvSpPr>
        <dsp:cNvPr id="0" name=""/>
        <dsp:cNvSpPr/>
      </dsp:nvSpPr>
      <dsp:spPr>
        <a:xfrm>
          <a:off x="842023" y="826330"/>
          <a:ext cx="5521614" cy="5521614"/>
        </a:xfrm>
        <a:prstGeom prst="blockArc">
          <a:avLst>
            <a:gd name="adj1" fmla="val 16200000"/>
            <a:gd name="adj2" fmla="val 1800000"/>
            <a:gd name="adj3" fmla="val 4637"/>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0338D5-FCC1-4DD4-9E6C-5D8ABEF521A1}">
      <dsp:nvSpPr>
        <dsp:cNvPr id="0" name=""/>
        <dsp:cNvSpPr/>
      </dsp:nvSpPr>
      <dsp:spPr>
        <a:xfrm>
          <a:off x="2332692" y="2316999"/>
          <a:ext cx="2540277" cy="25402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a:solidFill>
                <a:srgbClr val="002060"/>
              </a:solidFill>
            </a:rPr>
            <a:t>Recovery</a:t>
          </a:r>
        </a:p>
      </dsp:txBody>
      <dsp:txXfrm>
        <a:off x="2704707" y="2689014"/>
        <a:ext cx="1796247" cy="1796247"/>
      </dsp:txXfrm>
    </dsp:sp>
    <dsp:sp modelId="{6A09E25C-14CE-454D-86F0-9B3B4ADCCB54}">
      <dsp:nvSpPr>
        <dsp:cNvPr id="0" name=""/>
        <dsp:cNvSpPr/>
      </dsp:nvSpPr>
      <dsp:spPr>
        <a:xfrm>
          <a:off x="2713733" y="1248"/>
          <a:ext cx="1778194" cy="177819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solidFill>
                <a:srgbClr val="002060"/>
              </a:solidFill>
            </a:rPr>
            <a:t>Client Services and Healthcare</a:t>
          </a:r>
        </a:p>
      </dsp:txBody>
      <dsp:txXfrm>
        <a:off x="2974143" y="261658"/>
        <a:ext cx="1257374" cy="1257374"/>
      </dsp:txXfrm>
    </dsp:sp>
    <dsp:sp modelId="{961F55C2-F540-462D-BB84-03354885B961}">
      <dsp:nvSpPr>
        <dsp:cNvPr id="0" name=""/>
        <dsp:cNvSpPr/>
      </dsp:nvSpPr>
      <dsp:spPr>
        <a:xfrm>
          <a:off x="5049224" y="4046437"/>
          <a:ext cx="1778194" cy="177819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solidFill>
                <a:srgbClr val="002060"/>
              </a:solidFill>
            </a:rPr>
            <a:t>Acquisition and Development</a:t>
          </a:r>
        </a:p>
      </dsp:txBody>
      <dsp:txXfrm>
        <a:off x="5309634" y="4306847"/>
        <a:ext cx="1257374" cy="1257374"/>
      </dsp:txXfrm>
    </dsp:sp>
    <dsp:sp modelId="{26A90E4C-C57A-4B02-99A3-305773B76A79}">
      <dsp:nvSpPr>
        <dsp:cNvPr id="0" name=""/>
        <dsp:cNvSpPr/>
      </dsp:nvSpPr>
      <dsp:spPr>
        <a:xfrm>
          <a:off x="378243" y="4046437"/>
          <a:ext cx="1778194" cy="177819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solidFill>
                <a:srgbClr val="002060"/>
              </a:solidFill>
            </a:rPr>
            <a:t>Education and Advocacy</a:t>
          </a:r>
        </a:p>
      </dsp:txBody>
      <dsp:txXfrm>
        <a:off x="638653" y="4306847"/>
        <a:ext cx="1257374" cy="125737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601980"/>
          </a:xfrm>
          <a:prstGeom prst="rect">
            <a:avLst/>
          </a:prstGeom>
        </p:spPr>
        <p:txBody>
          <a:bodyPr vert="horz" lIns="93162" tIns="46582" rIns="93162"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601980"/>
          </a:xfrm>
          <a:prstGeom prst="rect">
            <a:avLst/>
          </a:prstGeom>
        </p:spPr>
        <p:txBody>
          <a:bodyPr vert="horz" lIns="93162" tIns="46582" rIns="93162" bIns="46582" rtlCol="0"/>
          <a:lstStyle>
            <a:lvl1pPr algn="r">
              <a:defRPr sz="1200"/>
            </a:lvl1pPr>
          </a:lstStyle>
          <a:p>
            <a:fld id="{A0C8F9AD-E1C5-4B94-A88E-59209B220939}" type="datetimeFigureOut">
              <a:rPr lang="en-US" smtClean="0"/>
              <a:t>10/2/2015</a:t>
            </a:fld>
            <a:endParaRPr lang="en-US" dirty="0"/>
          </a:p>
        </p:txBody>
      </p:sp>
      <p:sp>
        <p:nvSpPr>
          <p:cNvPr id="4" name="Slide Image Placeholder 3"/>
          <p:cNvSpPr>
            <a:spLocks noGrp="1" noRot="1" noChangeAspect="1"/>
          </p:cNvSpPr>
          <p:nvPr>
            <p:ph type="sldImg" idx="2"/>
          </p:nvPr>
        </p:nvSpPr>
        <p:spPr>
          <a:xfrm>
            <a:off x="495300" y="903288"/>
            <a:ext cx="6019800" cy="4514850"/>
          </a:xfrm>
          <a:prstGeom prst="rect">
            <a:avLst/>
          </a:prstGeom>
          <a:noFill/>
          <a:ln w="12700">
            <a:solidFill>
              <a:prstClr val="black"/>
            </a:solidFill>
          </a:ln>
        </p:spPr>
        <p:txBody>
          <a:bodyPr vert="horz" lIns="93162" tIns="46582" rIns="93162" bIns="46582" rtlCol="0" anchor="ctr"/>
          <a:lstStyle/>
          <a:p>
            <a:endParaRPr lang="en-US" dirty="0"/>
          </a:p>
        </p:txBody>
      </p:sp>
      <p:sp>
        <p:nvSpPr>
          <p:cNvPr id="5" name="Notes Placeholder 4"/>
          <p:cNvSpPr>
            <a:spLocks noGrp="1"/>
          </p:cNvSpPr>
          <p:nvPr>
            <p:ph type="body" sz="quarter" idx="3"/>
          </p:nvPr>
        </p:nvSpPr>
        <p:spPr>
          <a:xfrm>
            <a:off x="701040" y="5718810"/>
            <a:ext cx="5608320" cy="5417820"/>
          </a:xfrm>
          <a:prstGeom prst="rect">
            <a:avLst/>
          </a:prstGeom>
        </p:spPr>
        <p:txBody>
          <a:bodyPr vert="horz" lIns="93162" tIns="46582" rIns="93162"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1435531"/>
            <a:ext cx="3037840" cy="601980"/>
          </a:xfrm>
          <a:prstGeom prst="rect">
            <a:avLst/>
          </a:prstGeom>
        </p:spPr>
        <p:txBody>
          <a:bodyPr vert="horz" lIns="93162" tIns="46582" rIns="93162"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11435531"/>
            <a:ext cx="3037840" cy="601980"/>
          </a:xfrm>
          <a:prstGeom prst="rect">
            <a:avLst/>
          </a:prstGeom>
        </p:spPr>
        <p:txBody>
          <a:bodyPr vert="horz" lIns="93162" tIns="46582" rIns="93162" bIns="46582" rtlCol="0" anchor="b"/>
          <a:lstStyle>
            <a:lvl1pPr algn="r">
              <a:defRPr sz="1200"/>
            </a:lvl1pPr>
          </a:lstStyle>
          <a:p>
            <a:fld id="{8425399E-71ED-4143-A512-1CD498D7EFD3}" type="slidenum">
              <a:rPr lang="en-US" smtClean="0"/>
              <a:t>‹#›</a:t>
            </a:fld>
            <a:endParaRPr lang="en-US" dirty="0"/>
          </a:p>
        </p:txBody>
      </p:sp>
    </p:spTree>
    <p:extLst>
      <p:ext uri="{BB962C8B-B14F-4D97-AF65-F5344CB8AC3E}">
        <p14:creationId xmlns:p14="http://schemas.microsoft.com/office/powerpoint/2010/main" val="370634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Paths</a:t>
            </a:r>
            <a:r>
              <a:rPr lang="en-US" baseline="0" dirty="0" smtClean="0"/>
              <a:t> to Recovery</a:t>
            </a:r>
            <a:endParaRPr lang="en-US" dirty="0"/>
          </a:p>
        </p:txBody>
      </p:sp>
      <p:sp>
        <p:nvSpPr>
          <p:cNvPr id="4" name="Slide Number Placeholder 3"/>
          <p:cNvSpPr>
            <a:spLocks noGrp="1"/>
          </p:cNvSpPr>
          <p:nvPr>
            <p:ph type="sldNum" sz="quarter" idx="10"/>
          </p:nvPr>
        </p:nvSpPr>
        <p:spPr/>
        <p:txBody>
          <a:bodyPr/>
          <a:lstStyle/>
          <a:p>
            <a:fld id="{8425399E-71ED-4143-A512-1CD498D7EFD3}" type="slidenum">
              <a:rPr lang="en-US" smtClean="0"/>
              <a:t>6</a:t>
            </a:fld>
            <a:endParaRPr lang="en-US" dirty="0"/>
          </a:p>
        </p:txBody>
      </p:sp>
    </p:spTree>
    <p:extLst>
      <p:ext uri="{BB962C8B-B14F-4D97-AF65-F5344CB8AC3E}">
        <p14:creationId xmlns:p14="http://schemas.microsoft.com/office/powerpoint/2010/main" val="220545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study is aimed at establishing baseline metrics to provide insight on how agencies are occupying and utilizing their work environments. These baseline metrics can prove to be very helpful guides to growing agencies and established social enterprises. </a:t>
            </a:r>
          </a:p>
          <a:p>
            <a:r>
              <a:rPr lang="en-US" dirty="0" smtClean="0"/>
              <a:t>The information obtained from this survey will be shared with you in a detailed report produced by SLW, which will be on</a:t>
            </a:r>
            <a:r>
              <a:rPr lang="en-US" baseline="0" dirty="0" smtClean="0"/>
              <a:t> the board portal</a:t>
            </a:r>
            <a:r>
              <a:rPr lang="en-US" dirty="0" smtClean="0"/>
              <a:t>. The results will allow Pathways</a:t>
            </a:r>
            <a:r>
              <a:rPr lang="en-US" baseline="0" dirty="0" smtClean="0"/>
              <a:t> Board</a:t>
            </a:r>
            <a:r>
              <a:rPr lang="en-US" dirty="0" smtClean="0"/>
              <a:t> to better understand trends, challenge thereby allowing them to make more informed decisions.</a:t>
            </a:r>
          </a:p>
          <a:p>
            <a:endParaRPr lang="en-US" dirty="0"/>
          </a:p>
        </p:txBody>
      </p:sp>
      <p:sp>
        <p:nvSpPr>
          <p:cNvPr id="4" name="Slide Number Placeholder 3"/>
          <p:cNvSpPr>
            <a:spLocks noGrp="1"/>
          </p:cNvSpPr>
          <p:nvPr>
            <p:ph type="sldNum" sz="quarter" idx="10"/>
          </p:nvPr>
        </p:nvSpPr>
        <p:spPr/>
        <p:txBody>
          <a:bodyPr/>
          <a:lstStyle/>
          <a:p>
            <a:fld id="{22B745E1-5B19-4F18-91AD-CEFA6EC547B9}" type="slidenum">
              <a:rPr lang="en-US" smtClean="0"/>
              <a:t>15</a:t>
            </a:fld>
            <a:endParaRPr lang="en-US"/>
          </a:p>
        </p:txBody>
      </p:sp>
    </p:spTree>
    <p:extLst>
      <p:ext uri="{BB962C8B-B14F-4D97-AF65-F5344CB8AC3E}">
        <p14:creationId xmlns:p14="http://schemas.microsoft.com/office/powerpoint/2010/main" val="373416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6922F4-1992-45AD-BBBF-5F828BEE117D}" type="datetime1">
              <a:rPr lang="en-US" smtClean="0"/>
              <a:t>10/2/2015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DF551-F689-4E93-A256-E77C0021B260}" type="slidenum">
              <a:rPr lang="en-US" smtClean="0"/>
              <a:t>‹#›</a:t>
            </a:fld>
            <a:endParaRPr lang="en-US" dirty="0"/>
          </a:p>
        </p:txBody>
      </p:sp>
    </p:spTree>
    <p:extLst>
      <p:ext uri="{BB962C8B-B14F-4D97-AF65-F5344CB8AC3E}">
        <p14:creationId xmlns:p14="http://schemas.microsoft.com/office/powerpoint/2010/main" val="381354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53C38-E0DE-44A8-A250-0573C7E50821}" type="datetime1">
              <a:rPr lang="en-US" smtClean="0"/>
              <a:t>10/2/2015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DF551-F689-4E93-A256-E77C0021B260}" type="slidenum">
              <a:rPr lang="en-US" smtClean="0"/>
              <a:t>‹#›</a:t>
            </a:fld>
            <a:endParaRPr lang="en-US" dirty="0"/>
          </a:p>
        </p:txBody>
      </p:sp>
    </p:spTree>
    <p:extLst>
      <p:ext uri="{BB962C8B-B14F-4D97-AF65-F5344CB8AC3E}">
        <p14:creationId xmlns:p14="http://schemas.microsoft.com/office/powerpoint/2010/main" val="2612889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4715C-9592-4A4C-8DE2-B2A6E549696E}" type="datetime1">
              <a:rPr lang="en-US" smtClean="0"/>
              <a:t>10/2/2015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DF551-F689-4E93-A256-E77C0021B260}" type="slidenum">
              <a:rPr lang="en-US" smtClean="0"/>
              <a:t>‹#›</a:t>
            </a:fld>
            <a:endParaRPr lang="en-US" dirty="0"/>
          </a:p>
        </p:txBody>
      </p:sp>
    </p:spTree>
    <p:extLst>
      <p:ext uri="{BB962C8B-B14F-4D97-AF65-F5344CB8AC3E}">
        <p14:creationId xmlns:p14="http://schemas.microsoft.com/office/powerpoint/2010/main" val="2631184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4A37A-8778-465C-B289-CBBDEDF90539}" type="datetimeFigureOut">
              <a:rPr lang="en-US">
                <a:solidFill>
                  <a:prstClr val="black">
                    <a:tint val="75000"/>
                  </a:prstClr>
                </a:solidFill>
              </a:rPr>
              <a:pPr/>
              <a:t>10/2/2015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5D99A9-0296-4EB8-9F16-790BB97081A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59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4A37A-8778-465C-B289-CBBDEDF90539}" type="datetimeFigureOut">
              <a:rPr lang="en-US">
                <a:solidFill>
                  <a:prstClr val="black">
                    <a:tint val="75000"/>
                  </a:prstClr>
                </a:solidFill>
              </a:rPr>
              <a:pPr/>
              <a:t>10/2/2015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5D99A9-0296-4EB8-9F16-790BB97081A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048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4A37A-8778-465C-B289-CBBDEDF90539}" type="datetimeFigureOut">
              <a:rPr lang="en-US">
                <a:solidFill>
                  <a:prstClr val="black">
                    <a:tint val="75000"/>
                  </a:prstClr>
                </a:solidFill>
              </a:rPr>
              <a:pPr/>
              <a:t>10/2/2015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5D99A9-0296-4EB8-9F16-790BB97081A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49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4A37A-8778-465C-B289-CBBDEDF90539}" type="datetimeFigureOut">
              <a:rPr lang="en-US">
                <a:solidFill>
                  <a:prstClr val="black">
                    <a:tint val="75000"/>
                  </a:prstClr>
                </a:solidFill>
              </a:rPr>
              <a:pPr/>
              <a:t>10/2/2015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5D99A9-0296-4EB8-9F16-790BB97081A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073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4A37A-8778-465C-B289-CBBDEDF90539}" type="datetimeFigureOut">
              <a:rPr lang="en-US">
                <a:solidFill>
                  <a:prstClr val="black">
                    <a:tint val="75000"/>
                  </a:prstClr>
                </a:solidFill>
              </a:rPr>
              <a:pPr/>
              <a:t>10/2/2015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5D99A9-0296-4EB8-9F16-790BB97081A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089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4A37A-8778-465C-B289-CBBDEDF90539}" type="datetimeFigureOut">
              <a:rPr lang="en-US">
                <a:solidFill>
                  <a:prstClr val="black">
                    <a:tint val="75000"/>
                  </a:prstClr>
                </a:solidFill>
              </a:rPr>
              <a:pPr/>
              <a:t>10/2/2015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5D99A9-0296-4EB8-9F16-790BB97081A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950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4A37A-8778-465C-B289-CBBDEDF90539}" type="datetimeFigureOut">
              <a:rPr lang="en-US">
                <a:solidFill>
                  <a:prstClr val="black">
                    <a:tint val="75000"/>
                  </a:prstClr>
                </a:solidFill>
              </a:rPr>
              <a:pPr/>
              <a:t>10/2/2015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5D99A9-0296-4EB8-9F16-790BB97081A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87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4A37A-8778-465C-B289-CBBDEDF90539}" type="datetimeFigureOut">
              <a:rPr lang="en-US">
                <a:solidFill>
                  <a:prstClr val="black">
                    <a:tint val="75000"/>
                  </a:prstClr>
                </a:solidFill>
              </a:rPr>
              <a:pPr/>
              <a:t>10/2/2015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5D99A9-0296-4EB8-9F16-790BB97081A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40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06D59A-ECFA-424F-8A9A-14A9C755BB29}" type="datetime1">
              <a:rPr lang="en-US" smtClean="0"/>
              <a:t>10/2/2015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DF551-F689-4E93-A256-E77C0021B260}" type="slidenum">
              <a:rPr lang="en-US" smtClean="0"/>
              <a:t>‹#›</a:t>
            </a:fld>
            <a:endParaRPr lang="en-US" dirty="0"/>
          </a:p>
        </p:txBody>
      </p:sp>
    </p:spTree>
    <p:extLst>
      <p:ext uri="{BB962C8B-B14F-4D97-AF65-F5344CB8AC3E}">
        <p14:creationId xmlns:p14="http://schemas.microsoft.com/office/powerpoint/2010/main" val="3605162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4A37A-8778-465C-B289-CBBDEDF90539}" type="datetimeFigureOut">
              <a:rPr lang="en-US">
                <a:solidFill>
                  <a:prstClr val="black">
                    <a:tint val="75000"/>
                  </a:prstClr>
                </a:solidFill>
              </a:rPr>
              <a:pPr/>
              <a:t>10/2/2015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5D99A9-0296-4EB8-9F16-790BB97081A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524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4A37A-8778-465C-B289-CBBDEDF90539}" type="datetimeFigureOut">
              <a:rPr lang="en-US">
                <a:solidFill>
                  <a:prstClr val="black">
                    <a:tint val="75000"/>
                  </a:prstClr>
                </a:solidFill>
              </a:rPr>
              <a:pPr/>
              <a:t>10/2/2015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5D99A9-0296-4EB8-9F16-790BB97081A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549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4A37A-8778-465C-B289-CBBDEDF90539}" type="datetimeFigureOut">
              <a:rPr lang="en-US">
                <a:solidFill>
                  <a:prstClr val="black">
                    <a:tint val="75000"/>
                  </a:prstClr>
                </a:solidFill>
              </a:rPr>
              <a:pPr/>
              <a:t>10/2/2015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5D99A9-0296-4EB8-9F16-790BB97081A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52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0B3A60-249F-4272-BF50-89C170C3D998}" type="datetime1">
              <a:rPr lang="en-US" smtClean="0"/>
              <a:t>10/2/2015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DF551-F689-4E93-A256-E77C0021B260}" type="slidenum">
              <a:rPr lang="en-US" smtClean="0"/>
              <a:t>‹#›</a:t>
            </a:fld>
            <a:endParaRPr lang="en-US" dirty="0"/>
          </a:p>
        </p:txBody>
      </p:sp>
    </p:spTree>
    <p:extLst>
      <p:ext uri="{BB962C8B-B14F-4D97-AF65-F5344CB8AC3E}">
        <p14:creationId xmlns:p14="http://schemas.microsoft.com/office/powerpoint/2010/main" val="201053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7F7721-796A-43FF-AF89-B161F8F06A8B}" type="datetime1">
              <a:rPr lang="en-US" smtClean="0"/>
              <a:t>10/2/2015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8DF551-F689-4E93-A256-E77C0021B260}" type="slidenum">
              <a:rPr lang="en-US" smtClean="0"/>
              <a:t>‹#›</a:t>
            </a:fld>
            <a:endParaRPr lang="en-US" dirty="0"/>
          </a:p>
        </p:txBody>
      </p:sp>
    </p:spTree>
    <p:extLst>
      <p:ext uri="{BB962C8B-B14F-4D97-AF65-F5344CB8AC3E}">
        <p14:creationId xmlns:p14="http://schemas.microsoft.com/office/powerpoint/2010/main" val="310267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60C9A-2AA1-4CA6-AD9D-C4CD9C911F2A}" type="datetime1">
              <a:rPr lang="en-US" smtClean="0"/>
              <a:t>10/2/2015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8DF551-F689-4E93-A256-E77C0021B260}" type="slidenum">
              <a:rPr lang="en-US" smtClean="0"/>
              <a:t>‹#›</a:t>
            </a:fld>
            <a:endParaRPr lang="en-US" dirty="0"/>
          </a:p>
        </p:txBody>
      </p:sp>
    </p:spTree>
    <p:extLst>
      <p:ext uri="{BB962C8B-B14F-4D97-AF65-F5344CB8AC3E}">
        <p14:creationId xmlns:p14="http://schemas.microsoft.com/office/powerpoint/2010/main" val="315029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E155F6-FCF9-4466-9186-D38955295949}" type="datetime1">
              <a:rPr lang="en-US" smtClean="0"/>
              <a:t>10/2/2015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8DF551-F689-4E93-A256-E77C0021B260}" type="slidenum">
              <a:rPr lang="en-US" smtClean="0"/>
              <a:t>‹#›</a:t>
            </a:fld>
            <a:endParaRPr lang="en-US" dirty="0"/>
          </a:p>
        </p:txBody>
      </p:sp>
    </p:spTree>
    <p:extLst>
      <p:ext uri="{BB962C8B-B14F-4D97-AF65-F5344CB8AC3E}">
        <p14:creationId xmlns:p14="http://schemas.microsoft.com/office/powerpoint/2010/main" val="102954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9E761-AD63-4889-A275-FA1143C85345}" type="datetime1">
              <a:rPr lang="en-US" smtClean="0"/>
              <a:t>10/2/2015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8DF551-F689-4E93-A256-E77C0021B260}" type="slidenum">
              <a:rPr lang="en-US" smtClean="0"/>
              <a:t>‹#›</a:t>
            </a:fld>
            <a:endParaRPr lang="en-US" dirty="0"/>
          </a:p>
        </p:txBody>
      </p:sp>
    </p:spTree>
    <p:extLst>
      <p:ext uri="{BB962C8B-B14F-4D97-AF65-F5344CB8AC3E}">
        <p14:creationId xmlns:p14="http://schemas.microsoft.com/office/powerpoint/2010/main" val="369856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CFA56-899F-4191-BEFB-ECC8D92C61F9}" type="datetime1">
              <a:rPr lang="en-US" smtClean="0"/>
              <a:t>10/2/2015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8DF551-F689-4E93-A256-E77C0021B260}" type="slidenum">
              <a:rPr lang="en-US" smtClean="0"/>
              <a:t>‹#›</a:t>
            </a:fld>
            <a:endParaRPr lang="en-US" dirty="0"/>
          </a:p>
        </p:txBody>
      </p:sp>
    </p:spTree>
    <p:extLst>
      <p:ext uri="{BB962C8B-B14F-4D97-AF65-F5344CB8AC3E}">
        <p14:creationId xmlns:p14="http://schemas.microsoft.com/office/powerpoint/2010/main" val="311498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5628C0-FD70-4BD8-803E-233C9D6906B4}" type="datetime1">
              <a:rPr lang="en-US" smtClean="0"/>
              <a:t>10/2/2015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8DF551-F689-4E93-A256-E77C0021B260}" type="slidenum">
              <a:rPr lang="en-US" smtClean="0"/>
              <a:t>‹#›</a:t>
            </a:fld>
            <a:endParaRPr lang="en-US" dirty="0"/>
          </a:p>
        </p:txBody>
      </p:sp>
    </p:spTree>
    <p:extLst>
      <p:ext uri="{BB962C8B-B14F-4D97-AF65-F5344CB8AC3E}">
        <p14:creationId xmlns:p14="http://schemas.microsoft.com/office/powerpoint/2010/main" val="146073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E8B37-A4E2-44D4-83A1-39CBF5C99959}" type="datetime1">
              <a:rPr lang="en-US" smtClean="0"/>
              <a:t>10/2/2015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DF551-F689-4E93-A256-E77C0021B260}" type="slidenum">
              <a:rPr lang="en-US" smtClean="0"/>
              <a:t>‹#›</a:t>
            </a:fld>
            <a:endParaRPr lang="en-US" dirty="0"/>
          </a:p>
        </p:txBody>
      </p:sp>
    </p:spTree>
    <p:extLst>
      <p:ext uri="{BB962C8B-B14F-4D97-AF65-F5344CB8AC3E}">
        <p14:creationId xmlns:p14="http://schemas.microsoft.com/office/powerpoint/2010/main" val="3869481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4A37A-8778-465C-B289-CBBDEDF90539}" type="datetimeFigureOut">
              <a:rPr lang="en-US" smtClean="0">
                <a:solidFill>
                  <a:prstClr val="black">
                    <a:tint val="75000"/>
                  </a:prstClr>
                </a:solidFill>
              </a:rPr>
              <a:pPr/>
              <a:t>10/2/2015</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D99A9-0296-4EB8-9F16-790BB97081A9}"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3913518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334000"/>
            <a:ext cx="6400800" cy="1295400"/>
          </a:xfrm>
        </p:spPr>
        <p:txBody>
          <a:bodyPr/>
          <a:lstStyle/>
          <a:p>
            <a:r>
              <a:rPr lang="en-US" b="1" dirty="0" smtClean="0">
                <a:solidFill>
                  <a:schemeClr val="tx1"/>
                </a:solidFill>
              </a:rPr>
              <a:t>Board Retreat 2015</a:t>
            </a:r>
          </a:p>
        </p:txBody>
      </p:sp>
      <p:sp>
        <p:nvSpPr>
          <p:cNvPr id="4" name="Slide Number Placeholder 3"/>
          <p:cNvSpPr>
            <a:spLocks noGrp="1"/>
          </p:cNvSpPr>
          <p:nvPr>
            <p:ph type="sldNum" sz="quarter" idx="12"/>
          </p:nvPr>
        </p:nvSpPr>
        <p:spPr/>
        <p:txBody>
          <a:bodyPr/>
          <a:lstStyle/>
          <a:p>
            <a:fld id="{808DF551-F689-4E93-A256-E77C0021B260}" type="slidenum">
              <a:rPr lang="en-US" smtClean="0"/>
              <a:t>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685800"/>
            <a:ext cx="4267200" cy="4274230"/>
          </a:xfrm>
          <a:prstGeom prst="rect">
            <a:avLst/>
          </a:prstGeom>
        </p:spPr>
      </p:pic>
    </p:spTree>
    <p:extLst>
      <p:ext uri="{BB962C8B-B14F-4D97-AF65-F5344CB8AC3E}">
        <p14:creationId xmlns:p14="http://schemas.microsoft.com/office/powerpoint/2010/main" val="214449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FORECASTING</a:t>
            </a:r>
            <a:endParaRPr lang="en-US" dirty="0"/>
          </a:p>
        </p:txBody>
      </p:sp>
      <p:sp>
        <p:nvSpPr>
          <p:cNvPr id="3" name="Content Placeholder 2"/>
          <p:cNvSpPr>
            <a:spLocks noGrp="1"/>
          </p:cNvSpPr>
          <p:nvPr>
            <p:ph idx="1"/>
          </p:nvPr>
        </p:nvSpPr>
        <p:spPr/>
        <p:txBody>
          <a:bodyPr>
            <a:normAutofit/>
          </a:bodyPr>
          <a:lstStyle/>
          <a:p>
            <a:pPr marL="0" indent="0">
              <a:buNone/>
            </a:pPr>
            <a:r>
              <a:rPr lang="en-US" dirty="0"/>
              <a:t>Forecasting is the process of making predictions of the future based on past and present data and analysis of trends. A </a:t>
            </a:r>
            <a:r>
              <a:rPr lang="en-US" dirty="0" smtClean="0"/>
              <a:t>commonplace </a:t>
            </a:r>
            <a:r>
              <a:rPr lang="en-US" dirty="0"/>
              <a:t>example might be estimation of some variable of interest at some specified </a:t>
            </a:r>
            <a:r>
              <a:rPr lang="en-US" dirty="0" smtClean="0"/>
              <a:t>future date.</a:t>
            </a:r>
          </a:p>
          <a:p>
            <a:pPr marL="0" indent="0">
              <a:buNone/>
            </a:pPr>
            <a:endParaRPr lang="en-US" dirty="0" smtClean="0"/>
          </a:p>
        </p:txBody>
      </p:sp>
      <p:sp>
        <p:nvSpPr>
          <p:cNvPr id="4" name="Slide Number Placeholder 3"/>
          <p:cNvSpPr>
            <a:spLocks noGrp="1"/>
          </p:cNvSpPr>
          <p:nvPr>
            <p:ph type="sldNum" sz="quarter" idx="12"/>
          </p:nvPr>
        </p:nvSpPr>
        <p:spPr/>
        <p:txBody>
          <a:bodyPr/>
          <a:lstStyle/>
          <a:p>
            <a:fld id="{808DF551-F689-4E93-A256-E77C0021B260}" type="slidenum">
              <a:rPr lang="en-US" smtClean="0"/>
              <a:t>10</a:t>
            </a:fld>
            <a:endParaRPr lang="en-US" dirty="0"/>
          </a:p>
        </p:txBody>
      </p:sp>
    </p:spTree>
    <p:extLst>
      <p:ext uri="{BB962C8B-B14F-4D97-AF65-F5344CB8AC3E}">
        <p14:creationId xmlns:p14="http://schemas.microsoft.com/office/powerpoint/2010/main" val="3659580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“Whether” report</a:t>
            </a:r>
            <a:endParaRPr lang="en-US" dirty="0"/>
          </a:p>
        </p:txBody>
      </p:sp>
      <p:sp>
        <p:nvSpPr>
          <p:cNvPr id="3" name="Slide Number Placeholder 2"/>
          <p:cNvSpPr>
            <a:spLocks noGrp="1"/>
          </p:cNvSpPr>
          <p:nvPr>
            <p:ph type="sldNum" sz="quarter" idx="12"/>
          </p:nvPr>
        </p:nvSpPr>
        <p:spPr/>
        <p:txBody>
          <a:bodyPr/>
          <a:lstStyle/>
          <a:p>
            <a:fld id="{808DF551-F689-4E93-A256-E77C0021B260}" type="slidenum">
              <a:rPr lang="en-US" smtClean="0"/>
              <a:t>11</a:t>
            </a:fld>
            <a:endParaRPr lang="en-US" dirty="0"/>
          </a:p>
        </p:txBody>
      </p:sp>
      <p:sp>
        <p:nvSpPr>
          <p:cNvPr id="4" name="Rectangle 3"/>
          <p:cNvSpPr/>
          <p:nvPr/>
        </p:nvSpPr>
        <p:spPr>
          <a:xfrm>
            <a:off x="457200" y="1447800"/>
            <a:ext cx="8077200" cy="3539430"/>
          </a:xfrm>
          <a:prstGeom prst="rect">
            <a:avLst/>
          </a:prstGeom>
        </p:spPr>
        <p:txBody>
          <a:bodyPr wrap="square">
            <a:spAutoFit/>
          </a:bodyPr>
          <a:lstStyle/>
          <a:p>
            <a:pPr lvl="1"/>
            <a:r>
              <a:rPr lang="en-US" sz="3200" dirty="0"/>
              <a:t>Pathway services are </a:t>
            </a:r>
            <a:r>
              <a:rPr lang="en-US" sz="3200" dirty="0" smtClean="0"/>
              <a:t>increasingly </a:t>
            </a:r>
            <a:r>
              <a:rPr lang="en-US" sz="3200" dirty="0"/>
              <a:t>required to produce qualitative and quantitative data to substantiate best </a:t>
            </a:r>
            <a:r>
              <a:rPr lang="en-US" sz="3200" dirty="0" smtClean="0"/>
              <a:t>practices, </a:t>
            </a:r>
            <a:r>
              <a:rPr lang="en-US" sz="3200" dirty="0"/>
              <a:t>and remain competitive in our emerging </a:t>
            </a:r>
            <a:r>
              <a:rPr lang="en-US" sz="3200" dirty="0" smtClean="0"/>
              <a:t>marketplace. We </a:t>
            </a:r>
            <a:r>
              <a:rPr lang="en-US" sz="3200" dirty="0"/>
              <a:t>must demonstrate our return on investment to </a:t>
            </a:r>
            <a:r>
              <a:rPr lang="en-US" sz="3200" dirty="0" smtClean="0"/>
              <a:t>remain “the </a:t>
            </a:r>
            <a:r>
              <a:rPr lang="en-US" sz="3200" dirty="0"/>
              <a:t>preferred </a:t>
            </a:r>
            <a:r>
              <a:rPr lang="en-US" sz="3200" dirty="0" smtClean="0"/>
              <a:t>provider” </a:t>
            </a:r>
            <a:r>
              <a:rPr lang="en-US" sz="3200" dirty="0"/>
              <a:t>for residential services. </a:t>
            </a:r>
            <a:endParaRPr lang="en-US" sz="3200" dirty="0" smtClean="0"/>
          </a:p>
        </p:txBody>
      </p:sp>
    </p:spTree>
    <p:extLst>
      <p:ext uri="{BB962C8B-B14F-4D97-AF65-F5344CB8AC3E}">
        <p14:creationId xmlns:p14="http://schemas.microsoft.com/office/powerpoint/2010/main" val="292715145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2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5000">
                                          <p:cBhvr additive="base">
                                            <p:cTn id="7" dur="2000" fill="hold"/>
                                            <p:tgtEl>
                                              <p:spTgt spid="2"/>
                                            </p:tgtEl>
                                            <p:attrNameLst>
                                              <p:attrName>ppt_x</p:attrName>
                                            </p:attrNameLst>
                                          </p:cBhvr>
                                          <p:tavLst>
                                            <p:tav tm="0">
                                              <p:val>
                                                <p:strVal val="#ppt_x"/>
                                              </p:val>
                                            </p:tav>
                                            <p:tav tm="100000">
                                              <p:val>
                                                <p:strVal val="#ppt_x"/>
                                              </p:val>
                                            </p:tav>
                                          </p:tavLst>
                                        </p:anim>
                                        <p:anim calcmode="lin" valueType="num" p14:bounceEnd="25000">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 presetClass="entr" presetSubtype="0" fill="hold" grpId="0" nodeType="afterEffect">
                                      <p:stCondLst>
                                        <p:cond delay="100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 presetClass="entr" presetSubtype="0" fill="hold" grpId="0" nodeType="afterEffect">
                                      <p:stCondLst>
                                        <p:cond delay="100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Preview</a:t>
            </a:r>
            <a:endParaRPr lang="en-US" dirty="0"/>
          </a:p>
        </p:txBody>
      </p:sp>
      <p:sp>
        <p:nvSpPr>
          <p:cNvPr id="3" name="Slide Number Placeholder 2"/>
          <p:cNvSpPr>
            <a:spLocks noGrp="1"/>
          </p:cNvSpPr>
          <p:nvPr>
            <p:ph type="sldNum" sz="quarter" idx="12"/>
          </p:nvPr>
        </p:nvSpPr>
        <p:spPr/>
        <p:txBody>
          <a:bodyPr/>
          <a:lstStyle/>
          <a:p>
            <a:fld id="{808DF551-F689-4E93-A256-E77C0021B260}" type="slidenum">
              <a:rPr lang="en-US" smtClean="0"/>
              <a:t>12</a:t>
            </a:fld>
            <a:endParaRPr lang="en-US" dirty="0"/>
          </a:p>
        </p:txBody>
      </p:sp>
      <p:sp>
        <p:nvSpPr>
          <p:cNvPr id="4" name="Rectangle 3"/>
          <p:cNvSpPr/>
          <p:nvPr/>
        </p:nvSpPr>
        <p:spPr>
          <a:xfrm>
            <a:off x="457200" y="1371600"/>
            <a:ext cx="8229600" cy="4555093"/>
          </a:xfrm>
          <a:prstGeom prst="rect">
            <a:avLst/>
          </a:prstGeom>
        </p:spPr>
        <p:txBody>
          <a:bodyPr wrap="square">
            <a:spAutoFit/>
          </a:bodyPr>
          <a:lstStyle/>
          <a:p>
            <a:pPr>
              <a:spcAft>
                <a:spcPts val="600"/>
              </a:spcAft>
            </a:pPr>
            <a:r>
              <a:rPr lang="en-US" sz="2800" dirty="0"/>
              <a:t>Pathway Homes continues to expand through service delivery, housing and acquisition, and advocacy and </a:t>
            </a:r>
            <a:r>
              <a:rPr lang="en-US" sz="2800" dirty="0" smtClean="0"/>
              <a:t>education </a:t>
            </a:r>
            <a:r>
              <a:rPr lang="en-US" sz="2800" dirty="0"/>
              <a:t>efforts and is now </a:t>
            </a:r>
            <a:r>
              <a:rPr lang="en-US" sz="2800" dirty="0" smtClean="0"/>
              <a:t>expanding to </a:t>
            </a:r>
            <a:r>
              <a:rPr lang="en-US" sz="2800" dirty="0"/>
              <a:t>Prince William and emerging into Central </a:t>
            </a:r>
            <a:r>
              <a:rPr lang="en-US" sz="2800" dirty="0" smtClean="0"/>
              <a:t>Florida. Loudoun and DC are on the horizon.</a:t>
            </a:r>
            <a:endParaRPr lang="en-US" sz="2800" dirty="0"/>
          </a:p>
          <a:p>
            <a:pPr>
              <a:spcAft>
                <a:spcPts val="600"/>
              </a:spcAft>
            </a:pPr>
            <a:r>
              <a:rPr lang="en-US" sz="2800" dirty="0" smtClean="0"/>
              <a:t>To </a:t>
            </a:r>
            <a:r>
              <a:rPr lang="en-US" sz="2800" dirty="0"/>
              <a:t>support this growth and expansion, </a:t>
            </a:r>
            <a:r>
              <a:rPr lang="en-US" sz="2800" dirty="0" smtClean="0"/>
              <a:t>agency staff </a:t>
            </a:r>
            <a:r>
              <a:rPr lang="en-US" sz="2800" dirty="0"/>
              <a:t>must be properly supervised,  </a:t>
            </a:r>
            <a:r>
              <a:rPr lang="en-US" sz="2800" dirty="0" smtClean="0"/>
              <a:t>trained, </a:t>
            </a:r>
            <a:r>
              <a:rPr lang="en-US" sz="2800" dirty="0"/>
              <a:t>and supported. </a:t>
            </a:r>
          </a:p>
          <a:p>
            <a:pPr>
              <a:spcAft>
                <a:spcPts val="600"/>
              </a:spcAft>
            </a:pPr>
            <a:r>
              <a:rPr lang="en-US" sz="2800" dirty="0"/>
              <a:t>Talent management tools are implemented, but not fully integrated into our culture to ensure readiness for the future. </a:t>
            </a:r>
          </a:p>
        </p:txBody>
      </p:sp>
    </p:spTree>
    <p:extLst>
      <p:ext uri="{BB962C8B-B14F-4D97-AF65-F5344CB8AC3E}">
        <p14:creationId xmlns:p14="http://schemas.microsoft.com/office/powerpoint/2010/main" val="197709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1" nodeType="click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1" presetClass="entr" presetSubtype="0" fill="hold" grpId="0"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dirty="0" smtClean="0"/>
              <a:t>challenges </a:t>
            </a:r>
            <a:endParaRPr lang="en-US" dirty="0"/>
          </a:p>
        </p:txBody>
      </p:sp>
      <p:sp>
        <p:nvSpPr>
          <p:cNvPr id="3" name="Slide Number Placeholder 2"/>
          <p:cNvSpPr>
            <a:spLocks noGrp="1"/>
          </p:cNvSpPr>
          <p:nvPr>
            <p:ph type="sldNum" sz="quarter" idx="12"/>
          </p:nvPr>
        </p:nvSpPr>
        <p:spPr/>
        <p:txBody>
          <a:bodyPr/>
          <a:lstStyle/>
          <a:p>
            <a:fld id="{808DF551-F689-4E93-A256-E77C0021B260}" type="slidenum">
              <a:rPr lang="en-US" smtClean="0"/>
              <a:t>13</a:t>
            </a:fld>
            <a:endParaRPr lang="en-US" dirty="0"/>
          </a:p>
        </p:txBody>
      </p:sp>
      <p:sp>
        <p:nvSpPr>
          <p:cNvPr id="4" name="Rectangle 3"/>
          <p:cNvSpPr/>
          <p:nvPr/>
        </p:nvSpPr>
        <p:spPr>
          <a:xfrm>
            <a:off x="533400" y="1371600"/>
            <a:ext cx="8077200" cy="5262979"/>
          </a:xfrm>
          <a:prstGeom prst="rect">
            <a:avLst/>
          </a:prstGeom>
        </p:spPr>
        <p:txBody>
          <a:bodyPr wrap="square">
            <a:spAutoFit/>
          </a:bodyPr>
          <a:lstStyle/>
          <a:p>
            <a:pPr marL="285750" indent="-285750">
              <a:buFont typeface="Arial" panose="020B0604020202020204" pitchFamily="34" charset="0"/>
              <a:buChar char="•"/>
            </a:pPr>
            <a:r>
              <a:rPr lang="en-US" sz="2800" dirty="0"/>
              <a:t>Pathways continues to have a growing waitlist for services.</a:t>
            </a:r>
          </a:p>
          <a:p>
            <a:pPr marL="285750" indent="-285750">
              <a:buFont typeface="Arial" panose="020B0604020202020204" pitchFamily="34" charset="0"/>
              <a:buChar char="•"/>
            </a:pPr>
            <a:r>
              <a:rPr lang="en-US" sz="2800" dirty="0" smtClean="0"/>
              <a:t>Continued  salary </a:t>
            </a:r>
            <a:r>
              <a:rPr lang="en-US" sz="2800" dirty="0"/>
              <a:t>disparity between Pathways and comparable clinical </a:t>
            </a:r>
            <a:r>
              <a:rPr lang="en-US" sz="2800" dirty="0" smtClean="0"/>
              <a:t>positions </a:t>
            </a:r>
            <a:r>
              <a:rPr lang="en-US" sz="2800" dirty="0"/>
              <a:t>in the </a:t>
            </a:r>
            <a:r>
              <a:rPr lang="en-US" sz="2800" dirty="0" smtClean="0"/>
              <a:t>CSB </a:t>
            </a:r>
          </a:p>
          <a:p>
            <a:pPr marL="285750" indent="-285750">
              <a:buFont typeface="Arial" panose="020B0604020202020204" pitchFamily="34" charset="0"/>
              <a:buChar char="•"/>
            </a:pPr>
            <a:r>
              <a:rPr lang="en-US" sz="2800" dirty="0" smtClean="0"/>
              <a:t>Ensuring adequate infrastructure for growth</a:t>
            </a:r>
          </a:p>
          <a:p>
            <a:pPr marL="285750" indent="-285750">
              <a:buFont typeface="Arial" panose="020B0604020202020204" pitchFamily="34" charset="0"/>
              <a:buChar char="•"/>
            </a:pPr>
            <a:r>
              <a:rPr lang="en-US" sz="2800" dirty="0"/>
              <a:t>H</a:t>
            </a:r>
            <a:r>
              <a:rPr lang="en-US" sz="2800" dirty="0" smtClean="0"/>
              <a:t>iring </a:t>
            </a:r>
            <a:r>
              <a:rPr lang="en-US" sz="2800" dirty="0"/>
              <a:t>and </a:t>
            </a:r>
            <a:r>
              <a:rPr lang="en-US" sz="2800" dirty="0" smtClean="0"/>
              <a:t>retaining qualified </a:t>
            </a:r>
            <a:r>
              <a:rPr lang="en-US" sz="2800" dirty="0"/>
              <a:t>clinical </a:t>
            </a:r>
            <a:r>
              <a:rPr lang="en-US" sz="2800" dirty="0" smtClean="0"/>
              <a:t>staff</a:t>
            </a:r>
          </a:p>
          <a:p>
            <a:pPr marL="285750" indent="-285750">
              <a:buFont typeface="Arial" panose="020B0604020202020204" pitchFamily="34" charset="0"/>
              <a:buChar char="•"/>
            </a:pPr>
            <a:r>
              <a:rPr lang="en-US" sz="2800" dirty="0"/>
              <a:t>R</a:t>
            </a:r>
            <a:r>
              <a:rPr lang="en-US" sz="2800" dirty="0" smtClean="0"/>
              <a:t>elative overdependence on public funding</a:t>
            </a:r>
          </a:p>
          <a:p>
            <a:pPr marL="285750" indent="-285750">
              <a:buFont typeface="Arial" panose="020B0604020202020204" pitchFamily="34" charset="0"/>
              <a:buChar char="•"/>
            </a:pPr>
            <a:r>
              <a:rPr lang="en-US" sz="2800" dirty="0" smtClean="0"/>
              <a:t> </a:t>
            </a:r>
            <a:r>
              <a:rPr lang="en-US" sz="2800" dirty="0"/>
              <a:t>Flat line funding and </a:t>
            </a:r>
            <a:r>
              <a:rPr lang="en-US" sz="2800" dirty="0" smtClean="0"/>
              <a:t>increasing costs</a:t>
            </a:r>
          </a:p>
          <a:p>
            <a:pPr marL="285750" indent="-285750">
              <a:buFont typeface="Arial" panose="020B0604020202020204" pitchFamily="34" charset="0"/>
              <a:buChar char="•"/>
            </a:pPr>
            <a:r>
              <a:rPr lang="en-US" sz="2800" dirty="0" smtClean="0"/>
              <a:t>Maximizing operational efficiencies and effectiveness</a:t>
            </a:r>
          </a:p>
          <a:p>
            <a:pPr marL="285750" indent="-285750">
              <a:buFont typeface="Arial" panose="020B0604020202020204" pitchFamily="34" charset="0"/>
              <a:buChar char="•"/>
            </a:pPr>
            <a:r>
              <a:rPr lang="en-US" sz="2800" dirty="0" smtClean="0"/>
              <a:t> Inflexible or unfair legislative mandates that  impact </a:t>
            </a:r>
            <a:r>
              <a:rPr lang="en-US" sz="2800" dirty="0"/>
              <a:t>service growth </a:t>
            </a:r>
            <a:r>
              <a:rPr lang="en-US" sz="2800" dirty="0" smtClean="0"/>
              <a:t>(MHSB, CM)</a:t>
            </a:r>
          </a:p>
        </p:txBody>
      </p:sp>
    </p:spTree>
    <p:extLst>
      <p:ext uri="{BB962C8B-B14F-4D97-AF65-F5344CB8AC3E}">
        <p14:creationId xmlns:p14="http://schemas.microsoft.com/office/powerpoint/2010/main" val="13665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Challenges</a:t>
            </a:r>
            <a:endParaRPr lang="en-US" dirty="0"/>
          </a:p>
        </p:txBody>
      </p:sp>
      <p:sp>
        <p:nvSpPr>
          <p:cNvPr id="5" name="Content Placeholder 4"/>
          <p:cNvSpPr>
            <a:spLocks noGrp="1"/>
          </p:cNvSpPr>
          <p:nvPr>
            <p:ph idx="1"/>
          </p:nvPr>
        </p:nvSpPr>
        <p:spPr/>
        <p:txBody>
          <a:bodyPr/>
          <a:lstStyle/>
          <a:p>
            <a:r>
              <a:rPr lang="en-US" dirty="0"/>
              <a:t>Our population is aging in </a:t>
            </a:r>
            <a:r>
              <a:rPr lang="en-US" dirty="0" smtClean="0"/>
              <a:t>place </a:t>
            </a:r>
            <a:endParaRPr lang="en-US" dirty="0"/>
          </a:p>
          <a:p>
            <a:r>
              <a:rPr lang="en-US" dirty="0"/>
              <a:t>Increased competition and increased accountability of services through outcomes are essential</a:t>
            </a:r>
          </a:p>
          <a:p>
            <a:r>
              <a:rPr lang="en-US" dirty="0"/>
              <a:t>Profits are sufficient to sustain operations, but working capital continues to be a challenge in maintaining sufficient growth </a:t>
            </a:r>
            <a:r>
              <a:rPr lang="en-US" dirty="0" smtClean="0"/>
              <a:t>opportunities </a:t>
            </a:r>
            <a:endParaRPr lang="en-US" dirty="0"/>
          </a:p>
          <a:p>
            <a:endParaRPr lang="en-US" dirty="0"/>
          </a:p>
        </p:txBody>
      </p:sp>
      <p:sp>
        <p:nvSpPr>
          <p:cNvPr id="3" name="Slide Number Placeholder 2"/>
          <p:cNvSpPr>
            <a:spLocks noGrp="1"/>
          </p:cNvSpPr>
          <p:nvPr>
            <p:ph type="sldNum" sz="quarter" idx="12"/>
          </p:nvPr>
        </p:nvSpPr>
        <p:spPr/>
        <p:txBody>
          <a:bodyPr/>
          <a:lstStyle/>
          <a:p>
            <a:fld id="{808DF551-F689-4E93-A256-E77C0021B260}" type="slidenum">
              <a:rPr lang="en-US" smtClean="0"/>
              <a:t>14</a:t>
            </a:fld>
            <a:endParaRPr lang="en-US" dirty="0"/>
          </a:p>
        </p:txBody>
      </p:sp>
    </p:spTree>
    <p:extLst>
      <p:ext uri="{BB962C8B-B14F-4D97-AF65-F5344CB8AC3E}">
        <p14:creationId xmlns:p14="http://schemas.microsoft.com/office/powerpoint/2010/main" val="378375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301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Forecasting growth</a:t>
            </a:r>
            <a:endParaRPr lang="en-US" dirty="0"/>
          </a:p>
        </p:txBody>
      </p:sp>
      <p:sp>
        <p:nvSpPr>
          <p:cNvPr id="4" name="Slide Number Placeholder 3"/>
          <p:cNvSpPr>
            <a:spLocks noGrp="1"/>
          </p:cNvSpPr>
          <p:nvPr>
            <p:ph type="sldNum" sz="quarter" idx="12"/>
          </p:nvPr>
        </p:nvSpPr>
        <p:spPr/>
        <p:txBody>
          <a:bodyPr/>
          <a:lstStyle/>
          <a:p>
            <a:fld id="{808DF551-F689-4E93-A256-E77C0021B260}" type="slidenum">
              <a:rPr lang="en-US" smtClean="0"/>
              <a:t>16</a:t>
            </a:fld>
            <a:endParaRPr lang="en-US" dirty="0"/>
          </a:p>
        </p:txBody>
      </p:sp>
      <p:pic>
        <p:nvPicPr>
          <p:cNvPr id="8" name="growing apple tree animatio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33500" y="1304925"/>
            <a:ext cx="6477000" cy="4857750"/>
          </a:xfrm>
          <a:prstGeom prst="rect">
            <a:avLst/>
          </a:prstGeom>
        </p:spPr>
      </p:pic>
      <p:sp>
        <p:nvSpPr>
          <p:cNvPr id="9" name="TextBox 8"/>
          <p:cNvSpPr txBox="1"/>
          <p:nvPr/>
        </p:nvSpPr>
        <p:spPr>
          <a:xfrm>
            <a:off x="76200" y="6477000"/>
            <a:ext cx="7620000" cy="246221"/>
          </a:xfrm>
          <a:prstGeom prst="rect">
            <a:avLst/>
          </a:prstGeom>
          <a:noFill/>
        </p:spPr>
        <p:txBody>
          <a:bodyPr wrap="square" rtlCol="0">
            <a:spAutoFit/>
          </a:bodyPr>
          <a:lstStyle/>
          <a:p>
            <a:r>
              <a:rPr lang="en-US" sz="1000" dirty="0" err="1"/>
              <a:t>GeeskeS</a:t>
            </a:r>
            <a:r>
              <a:rPr lang="en-US" sz="1000" dirty="0"/>
              <a:t> </a:t>
            </a:r>
            <a:r>
              <a:rPr lang="en-US" sz="1000" dirty="0" smtClean="0"/>
              <a:t>animation on YouTube</a:t>
            </a:r>
            <a:r>
              <a:rPr lang="en-US" sz="1000" dirty="0"/>
              <a:t>: https://www.youtube.com/watch?v=kYcIkOTqtcc</a:t>
            </a:r>
          </a:p>
        </p:txBody>
      </p:sp>
    </p:spTree>
    <p:extLst>
      <p:ext uri="{BB962C8B-B14F-4D97-AF65-F5344CB8AC3E}">
        <p14:creationId xmlns:p14="http://schemas.microsoft.com/office/powerpoint/2010/main" val="165845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Forecasting growth…</a:t>
            </a:r>
            <a:endParaRPr lang="en-US" dirty="0"/>
          </a:p>
        </p:txBody>
      </p:sp>
      <p:sp>
        <p:nvSpPr>
          <p:cNvPr id="5" name="Content Placeholder 4"/>
          <p:cNvSpPr>
            <a:spLocks noGrp="1"/>
          </p:cNvSpPr>
          <p:nvPr>
            <p:ph idx="1"/>
          </p:nvPr>
        </p:nvSpPr>
        <p:spPr>
          <a:xfrm>
            <a:off x="457200" y="2632893"/>
            <a:ext cx="8229600" cy="3657600"/>
          </a:xfrm>
        </p:spPr>
        <p:txBody>
          <a:bodyPr>
            <a:noAutofit/>
          </a:bodyPr>
          <a:lstStyle/>
          <a:p>
            <a:pPr>
              <a:spcBef>
                <a:spcPts val="720"/>
              </a:spcBef>
            </a:pPr>
            <a:r>
              <a:rPr lang="en-US" sz="2800" dirty="0" smtClean="0"/>
              <a:t>Provide services to 50 individuals in PW County by 2020</a:t>
            </a:r>
          </a:p>
          <a:p>
            <a:pPr>
              <a:spcBef>
                <a:spcPts val="720"/>
              </a:spcBef>
            </a:pPr>
            <a:r>
              <a:rPr lang="en-US" sz="2800" dirty="0" smtClean="0"/>
              <a:t>Provide services to 550 individuals by 2020 in Fairfax County.</a:t>
            </a:r>
          </a:p>
          <a:p>
            <a:pPr>
              <a:spcBef>
                <a:spcPts val="720"/>
              </a:spcBef>
            </a:pPr>
            <a:r>
              <a:rPr lang="en-US" sz="2800" dirty="0" smtClean="0"/>
              <a:t>Resume contract of DAD (ICRT) program.</a:t>
            </a:r>
          </a:p>
        </p:txBody>
      </p:sp>
      <p:sp>
        <p:nvSpPr>
          <p:cNvPr id="3" name="Slide Number Placeholder 2"/>
          <p:cNvSpPr>
            <a:spLocks noGrp="1"/>
          </p:cNvSpPr>
          <p:nvPr>
            <p:ph type="sldNum" sz="quarter" idx="12"/>
          </p:nvPr>
        </p:nvSpPr>
        <p:spPr/>
        <p:txBody>
          <a:bodyPr/>
          <a:lstStyle/>
          <a:p>
            <a:fld id="{808DF551-F689-4E93-A256-E77C0021B260}" type="slidenum">
              <a:rPr lang="en-US" smtClean="0"/>
              <a:t>17</a:t>
            </a:fld>
            <a:endParaRPr lang="en-US" dirty="0"/>
          </a:p>
        </p:txBody>
      </p:sp>
      <p:sp>
        <p:nvSpPr>
          <p:cNvPr id="2" name="TextBox 1"/>
          <p:cNvSpPr txBox="1"/>
          <p:nvPr/>
        </p:nvSpPr>
        <p:spPr>
          <a:xfrm>
            <a:off x="442356" y="1447800"/>
            <a:ext cx="5867400" cy="1200329"/>
          </a:xfrm>
          <a:prstGeom prst="rect">
            <a:avLst/>
          </a:prstGeom>
          <a:noFill/>
        </p:spPr>
        <p:txBody>
          <a:bodyPr wrap="square" rtlCol="0">
            <a:spAutoFit/>
          </a:bodyPr>
          <a:lstStyle/>
          <a:p>
            <a:r>
              <a:rPr lang="en-US" sz="3600" dirty="0" smtClean="0"/>
              <a:t>SERVICES – Mental Health</a:t>
            </a:r>
          </a:p>
          <a:p>
            <a:r>
              <a:rPr lang="en-US" sz="3600" dirty="0" smtClean="0">
                <a:solidFill>
                  <a:schemeClr val="accent1"/>
                </a:solidFill>
              </a:rPr>
              <a:t>Existing:</a:t>
            </a:r>
            <a:endParaRPr lang="en-US" sz="3600" dirty="0">
              <a:solidFill>
                <a:schemeClr val="accent1"/>
              </a:solidFill>
            </a:endParaRPr>
          </a:p>
        </p:txBody>
      </p:sp>
    </p:spTree>
    <p:extLst>
      <p:ext uri="{BB962C8B-B14F-4D97-AF65-F5344CB8AC3E}">
        <p14:creationId xmlns:p14="http://schemas.microsoft.com/office/powerpoint/2010/main" val="3592573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Forecasting growth…</a:t>
            </a:r>
            <a:endParaRPr lang="en-US" dirty="0"/>
          </a:p>
        </p:txBody>
      </p:sp>
      <p:sp>
        <p:nvSpPr>
          <p:cNvPr id="5" name="Content Placeholder 4"/>
          <p:cNvSpPr>
            <a:spLocks noGrp="1"/>
          </p:cNvSpPr>
          <p:nvPr>
            <p:ph idx="1"/>
          </p:nvPr>
        </p:nvSpPr>
        <p:spPr>
          <a:xfrm>
            <a:off x="457200" y="2632893"/>
            <a:ext cx="8229600" cy="3657600"/>
          </a:xfrm>
        </p:spPr>
        <p:txBody>
          <a:bodyPr>
            <a:noAutofit/>
          </a:bodyPr>
          <a:lstStyle/>
          <a:p>
            <a:pPr>
              <a:spcBef>
                <a:spcPts val="720"/>
              </a:spcBef>
            </a:pPr>
            <a:r>
              <a:rPr lang="en-US" sz="1800" dirty="0" smtClean="0"/>
              <a:t>Provide services to 50 individuals in Florida by 2020</a:t>
            </a:r>
          </a:p>
          <a:p>
            <a:pPr>
              <a:spcBef>
                <a:spcPts val="720"/>
              </a:spcBef>
            </a:pPr>
            <a:r>
              <a:rPr lang="en-US" sz="1800" dirty="0" smtClean="0"/>
              <a:t>Develop </a:t>
            </a:r>
            <a:r>
              <a:rPr lang="en-US" sz="1800" dirty="0" err="1" smtClean="0"/>
              <a:t>gero</a:t>
            </a:r>
            <a:r>
              <a:rPr lang="en-US" sz="1800" dirty="0" smtClean="0"/>
              <a:t>-psych capacity</a:t>
            </a:r>
          </a:p>
          <a:p>
            <a:pPr>
              <a:spcBef>
                <a:spcPts val="720"/>
              </a:spcBef>
            </a:pPr>
            <a:r>
              <a:rPr lang="en-US" sz="1800" dirty="0" smtClean="0"/>
              <a:t>Develop co-occurring capacity</a:t>
            </a:r>
          </a:p>
          <a:p>
            <a:pPr>
              <a:spcBef>
                <a:spcPts val="720"/>
              </a:spcBef>
            </a:pPr>
            <a:r>
              <a:rPr lang="en-US" sz="1800" dirty="0" smtClean="0">
                <a:solidFill>
                  <a:srgbClr val="FF0000"/>
                </a:solidFill>
              </a:rPr>
              <a:t>ICF-ID</a:t>
            </a:r>
          </a:p>
          <a:p>
            <a:pPr>
              <a:spcBef>
                <a:spcPts val="720"/>
              </a:spcBef>
            </a:pPr>
            <a:r>
              <a:rPr lang="en-US" sz="1800" dirty="0" smtClean="0">
                <a:solidFill>
                  <a:srgbClr val="FF0000"/>
                </a:solidFill>
              </a:rPr>
              <a:t>Crisis Stabilization</a:t>
            </a:r>
          </a:p>
          <a:p>
            <a:pPr>
              <a:spcBef>
                <a:spcPts val="720"/>
              </a:spcBef>
            </a:pPr>
            <a:r>
              <a:rPr lang="en-US" sz="1800" dirty="0" smtClean="0">
                <a:solidFill>
                  <a:srgbClr val="FF0000"/>
                </a:solidFill>
              </a:rPr>
              <a:t>DC</a:t>
            </a:r>
          </a:p>
          <a:p>
            <a:pPr>
              <a:spcBef>
                <a:spcPts val="720"/>
              </a:spcBef>
            </a:pPr>
            <a:r>
              <a:rPr lang="en-US" sz="1800" dirty="0" smtClean="0">
                <a:solidFill>
                  <a:srgbClr val="FF0000"/>
                </a:solidFill>
              </a:rPr>
              <a:t>Loudoun</a:t>
            </a:r>
          </a:p>
          <a:p>
            <a:pPr>
              <a:spcBef>
                <a:spcPts val="720"/>
              </a:spcBef>
            </a:pPr>
            <a:r>
              <a:rPr lang="en-US" sz="1800" dirty="0" smtClean="0">
                <a:solidFill>
                  <a:srgbClr val="FF0000"/>
                </a:solidFill>
              </a:rPr>
              <a:t>Social Bonds</a:t>
            </a:r>
          </a:p>
        </p:txBody>
      </p:sp>
      <p:sp>
        <p:nvSpPr>
          <p:cNvPr id="3" name="Slide Number Placeholder 2"/>
          <p:cNvSpPr>
            <a:spLocks noGrp="1"/>
          </p:cNvSpPr>
          <p:nvPr>
            <p:ph type="sldNum" sz="quarter" idx="12"/>
          </p:nvPr>
        </p:nvSpPr>
        <p:spPr/>
        <p:txBody>
          <a:bodyPr/>
          <a:lstStyle/>
          <a:p>
            <a:fld id="{808DF551-F689-4E93-A256-E77C0021B260}" type="slidenum">
              <a:rPr lang="en-US" smtClean="0"/>
              <a:t>18</a:t>
            </a:fld>
            <a:endParaRPr lang="en-US" dirty="0"/>
          </a:p>
        </p:txBody>
      </p:sp>
      <p:sp>
        <p:nvSpPr>
          <p:cNvPr id="2" name="TextBox 1"/>
          <p:cNvSpPr txBox="1"/>
          <p:nvPr/>
        </p:nvSpPr>
        <p:spPr>
          <a:xfrm>
            <a:off x="442356" y="1447800"/>
            <a:ext cx="5867400" cy="954107"/>
          </a:xfrm>
          <a:prstGeom prst="rect">
            <a:avLst/>
          </a:prstGeom>
          <a:noFill/>
        </p:spPr>
        <p:txBody>
          <a:bodyPr wrap="square" rtlCol="0">
            <a:spAutoFit/>
          </a:bodyPr>
          <a:lstStyle/>
          <a:p>
            <a:r>
              <a:rPr lang="en-US" sz="2800" dirty="0" smtClean="0"/>
              <a:t>SERVICES – Mental Health</a:t>
            </a:r>
          </a:p>
          <a:p>
            <a:r>
              <a:rPr lang="en-US" sz="2800" dirty="0" smtClean="0">
                <a:solidFill>
                  <a:schemeClr val="accent1"/>
                </a:solidFill>
              </a:rPr>
              <a:t>Emerging:</a:t>
            </a:r>
            <a:endParaRPr lang="en-US" sz="2800" dirty="0">
              <a:solidFill>
                <a:schemeClr val="accent1"/>
              </a:solidFill>
            </a:endParaRPr>
          </a:p>
        </p:txBody>
      </p:sp>
    </p:spTree>
    <p:extLst>
      <p:ext uri="{BB962C8B-B14F-4D97-AF65-F5344CB8AC3E}">
        <p14:creationId xmlns:p14="http://schemas.microsoft.com/office/powerpoint/2010/main" val="2385078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Forecasting growth…</a:t>
            </a:r>
            <a:endParaRPr lang="en-US" dirty="0"/>
          </a:p>
        </p:txBody>
      </p:sp>
      <p:sp>
        <p:nvSpPr>
          <p:cNvPr id="5" name="Content Placeholder 4"/>
          <p:cNvSpPr>
            <a:spLocks noGrp="1"/>
          </p:cNvSpPr>
          <p:nvPr>
            <p:ph idx="1"/>
          </p:nvPr>
        </p:nvSpPr>
        <p:spPr>
          <a:xfrm>
            <a:off x="457200" y="2023292"/>
            <a:ext cx="8229600" cy="4529907"/>
          </a:xfrm>
        </p:spPr>
        <p:txBody>
          <a:bodyPr>
            <a:noAutofit/>
          </a:bodyPr>
          <a:lstStyle/>
          <a:p>
            <a:pPr>
              <a:spcBef>
                <a:spcPts val="720"/>
              </a:spcBef>
            </a:pPr>
            <a:r>
              <a:rPr lang="en-US" sz="2800" dirty="0" smtClean="0"/>
              <a:t>Develop a full continuum of residential services in Prince William County</a:t>
            </a:r>
          </a:p>
          <a:p>
            <a:pPr>
              <a:spcBef>
                <a:spcPts val="720"/>
              </a:spcBef>
            </a:pPr>
            <a:r>
              <a:rPr lang="en-US" sz="2800" dirty="0" smtClean="0"/>
              <a:t>Develop and/or partner with other community providers to purchase or develop 100 new homes by 2020</a:t>
            </a:r>
          </a:p>
          <a:p>
            <a:pPr>
              <a:spcBef>
                <a:spcPts val="720"/>
              </a:spcBef>
            </a:pPr>
            <a:r>
              <a:rPr lang="en-US" sz="2800" dirty="0" smtClean="0"/>
              <a:t>Eradicate homelessness among those with mental health disabilities and co-occurring disorders in Fairfax-Falls Church Community so that access to housing and support services are available within weeks instead of years.</a:t>
            </a:r>
          </a:p>
        </p:txBody>
      </p:sp>
      <p:sp>
        <p:nvSpPr>
          <p:cNvPr id="3" name="Slide Number Placeholder 2"/>
          <p:cNvSpPr>
            <a:spLocks noGrp="1"/>
          </p:cNvSpPr>
          <p:nvPr>
            <p:ph type="sldNum" sz="quarter" idx="12"/>
          </p:nvPr>
        </p:nvSpPr>
        <p:spPr/>
        <p:txBody>
          <a:bodyPr/>
          <a:lstStyle/>
          <a:p>
            <a:fld id="{808DF551-F689-4E93-A256-E77C0021B260}" type="slidenum">
              <a:rPr lang="en-US" smtClean="0"/>
              <a:t>19</a:t>
            </a:fld>
            <a:endParaRPr lang="en-US" dirty="0"/>
          </a:p>
        </p:txBody>
      </p:sp>
      <p:sp>
        <p:nvSpPr>
          <p:cNvPr id="2" name="TextBox 1"/>
          <p:cNvSpPr txBox="1"/>
          <p:nvPr/>
        </p:nvSpPr>
        <p:spPr>
          <a:xfrm>
            <a:off x="442356" y="1447800"/>
            <a:ext cx="5867400" cy="646331"/>
          </a:xfrm>
          <a:prstGeom prst="rect">
            <a:avLst/>
          </a:prstGeom>
          <a:noFill/>
        </p:spPr>
        <p:txBody>
          <a:bodyPr wrap="square" rtlCol="0">
            <a:spAutoFit/>
          </a:bodyPr>
          <a:lstStyle/>
          <a:p>
            <a:r>
              <a:rPr lang="en-US" sz="3600" dirty="0" smtClean="0"/>
              <a:t>SERVICES – Housing</a:t>
            </a:r>
          </a:p>
        </p:txBody>
      </p:sp>
    </p:spTree>
    <p:extLst>
      <p:ext uri="{BB962C8B-B14F-4D97-AF65-F5344CB8AC3E}">
        <p14:creationId xmlns:p14="http://schemas.microsoft.com/office/powerpoint/2010/main" val="3750995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a:t>
            </a:r>
            <a:endParaRPr lang="en-US" dirty="0"/>
          </a:p>
        </p:txBody>
      </p:sp>
      <p:sp>
        <p:nvSpPr>
          <p:cNvPr id="4" name="Slide Number Placeholder 3"/>
          <p:cNvSpPr>
            <a:spLocks noGrp="1"/>
          </p:cNvSpPr>
          <p:nvPr>
            <p:ph type="sldNum" sz="quarter" idx="12"/>
          </p:nvPr>
        </p:nvSpPr>
        <p:spPr/>
        <p:txBody>
          <a:bodyPr/>
          <a:lstStyle/>
          <a:p>
            <a:fld id="{808DF551-F689-4E93-A256-E77C0021B260}" type="slidenum">
              <a:rPr lang="en-US" smtClean="0"/>
              <a:t>2</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5022" y="1600200"/>
            <a:ext cx="731395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088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Forecasting growth…</a:t>
            </a:r>
            <a:endParaRPr lang="en-US" dirty="0"/>
          </a:p>
        </p:txBody>
      </p:sp>
      <p:sp>
        <p:nvSpPr>
          <p:cNvPr id="5" name="Content Placeholder 4"/>
          <p:cNvSpPr>
            <a:spLocks noGrp="1"/>
          </p:cNvSpPr>
          <p:nvPr>
            <p:ph idx="1"/>
          </p:nvPr>
        </p:nvSpPr>
        <p:spPr>
          <a:xfrm>
            <a:off x="457200" y="2023292"/>
            <a:ext cx="8229600" cy="4529907"/>
          </a:xfrm>
        </p:spPr>
        <p:txBody>
          <a:bodyPr>
            <a:noAutofit/>
          </a:bodyPr>
          <a:lstStyle/>
          <a:p>
            <a:pPr>
              <a:spcBef>
                <a:spcPts val="720"/>
              </a:spcBef>
            </a:pPr>
            <a:r>
              <a:rPr lang="en-US" sz="2800" dirty="0" smtClean="0"/>
              <a:t>Replicate consumer-directed housing model throughout the agency</a:t>
            </a:r>
          </a:p>
          <a:p>
            <a:pPr>
              <a:spcBef>
                <a:spcPts val="720"/>
              </a:spcBef>
            </a:pPr>
            <a:r>
              <a:rPr lang="en-US" sz="2800" dirty="0" smtClean="0"/>
              <a:t>Replicate Pathway Homes services regionally, nationally, and internationally</a:t>
            </a:r>
          </a:p>
        </p:txBody>
      </p:sp>
      <p:sp>
        <p:nvSpPr>
          <p:cNvPr id="3" name="Slide Number Placeholder 2"/>
          <p:cNvSpPr>
            <a:spLocks noGrp="1"/>
          </p:cNvSpPr>
          <p:nvPr>
            <p:ph type="sldNum" sz="quarter" idx="12"/>
          </p:nvPr>
        </p:nvSpPr>
        <p:spPr/>
        <p:txBody>
          <a:bodyPr/>
          <a:lstStyle/>
          <a:p>
            <a:fld id="{808DF551-F689-4E93-A256-E77C0021B260}" type="slidenum">
              <a:rPr lang="en-US" smtClean="0"/>
              <a:t>20</a:t>
            </a:fld>
            <a:endParaRPr lang="en-US" dirty="0"/>
          </a:p>
        </p:txBody>
      </p:sp>
      <p:sp>
        <p:nvSpPr>
          <p:cNvPr id="2" name="TextBox 1"/>
          <p:cNvSpPr txBox="1"/>
          <p:nvPr/>
        </p:nvSpPr>
        <p:spPr>
          <a:xfrm>
            <a:off x="442356" y="1447800"/>
            <a:ext cx="5867400" cy="646331"/>
          </a:xfrm>
          <a:prstGeom prst="rect">
            <a:avLst/>
          </a:prstGeom>
          <a:noFill/>
        </p:spPr>
        <p:txBody>
          <a:bodyPr wrap="square" rtlCol="0">
            <a:spAutoFit/>
          </a:bodyPr>
          <a:lstStyle/>
          <a:p>
            <a:r>
              <a:rPr lang="en-US" sz="3600" dirty="0" smtClean="0"/>
              <a:t>BEST-PRACTICES</a:t>
            </a:r>
          </a:p>
        </p:txBody>
      </p:sp>
    </p:spTree>
    <p:extLst>
      <p:ext uri="{BB962C8B-B14F-4D97-AF65-F5344CB8AC3E}">
        <p14:creationId xmlns:p14="http://schemas.microsoft.com/office/powerpoint/2010/main" val="1384303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Forecasting growth…</a:t>
            </a:r>
            <a:endParaRPr lang="en-US" dirty="0"/>
          </a:p>
        </p:txBody>
      </p:sp>
      <p:sp>
        <p:nvSpPr>
          <p:cNvPr id="5" name="Content Placeholder 4"/>
          <p:cNvSpPr>
            <a:spLocks noGrp="1"/>
          </p:cNvSpPr>
          <p:nvPr>
            <p:ph idx="1"/>
          </p:nvPr>
        </p:nvSpPr>
        <p:spPr>
          <a:xfrm>
            <a:off x="457200" y="2023292"/>
            <a:ext cx="8229600" cy="4529907"/>
          </a:xfrm>
        </p:spPr>
        <p:txBody>
          <a:bodyPr>
            <a:noAutofit/>
          </a:bodyPr>
          <a:lstStyle/>
          <a:p>
            <a:pPr>
              <a:spcBef>
                <a:spcPts val="720"/>
              </a:spcBef>
            </a:pPr>
            <a:r>
              <a:rPr lang="en-US" sz="2800" dirty="0" smtClean="0"/>
              <a:t>Create new legislation to ensure parity, case management service funding, and a competitive marketplace for private providers to compete and drive down costs while increasing quality and efficiencies</a:t>
            </a:r>
          </a:p>
        </p:txBody>
      </p:sp>
      <p:sp>
        <p:nvSpPr>
          <p:cNvPr id="3" name="Slide Number Placeholder 2"/>
          <p:cNvSpPr>
            <a:spLocks noGrp="1"/>
          </p:cNvSpPr>
          <p:nvPr>
            <p:ph type="sldNum" sz="quarter" idx="12"/>
          </p:nvPr>
        </p:nvSpPr>
        <p:spPr/>
        <p:txBody>
          <a:bodyPr/>
          <a:lstStyle/>
          <a:p>
            <a:fld id="{808DF551-F689-4E93-A256-E77C0021B260}" type="slidenum">
              <a:rPr lang="en-US" smtClean="0"/>
              <a:t>21</a:t>
            </a:fld>
            <a:endParaRPr lang="en-US" dirty="0"/>
          </a:p>
        </p:txBody>
      </p:sp>
      <p:sp>
        <p:nvSpPr>
          <p:cNvPr id="2" name="TextBox 1"/>
          <p:cNvSpPr txBox="1"/>
          <p:nvPr/>
        </p:nvSpPr>
        <p:spPr>
          <a:xfrm>
            <a:off x="442356" y="1447800"/>
            <a:ext cx="5867400" cy="646331"/>
          </a:xfrm>
          <a:prstGeom prst="rect">
            <a:avLst/>
          </a:prstGeom>
          <a:noFill/>
        </p:spPr>
        <p:txBody>
          <a:bodyPr wrap="square" rtlCol="0">
            <a:spAutoFit/>
          </a:bodyPr>
          <a:lstStyle/>
          <a:p>
            <a:r>
              <a:rPr lang="en-US" sz="3600" dirty="0" smtClean="0"/>
              <a:t>ADVOCACY AND EDUCATION</a:t>
            </a:r>
          </a:p>
        </p:txBody>
      </p:sp>
    </p:spTree>
    <p:extLst>
      <p:ext uri="{BB962C8B-B14F-4D97-AF65-F5344CB8AC3E}">
        <p14:creationId xmlns:p14="http://schemas.microsoft.com/office/powerpoint/2010/main" val="793629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Forecasting growth…</a:t>
            </a:r>
            <a:endParaRPr lang="en-US" dirty="0"/>
          </a:p>
        </p:txBody>
      </p:sp>
      <p:sp>
        <p:nvSpPr>
          <p:cNvPr id="5" name="Content Placeholder 4"/>
          <p:cNvSpPr>
            <a:spLocks noGrp="1"/>
          </p:cNvSpPr>
          <p:nvPr>
            <p:ph idx="1"/>
          </p:nvPr>
        </p:nvSpPr>
        <p:spPr>
          <a:xfrm>
            <a:off x="457200" y="2023292"/>
            <a:ext cx="8229600" cy="4529907"/>
          </a:xfrm>
        </p:spPr>
        <p:txBody>
          <a:bodyPr>
            <a:noAutofit/>
          </a:bodyPr>
          <a:lstStyle/>
          <a:p>
            <a:pPr>
              <a:spcBef>
                <a:spcPts val="720"/>
              </a:spcBef>
            </a:pPr>
            <a:r>
              <a:rPr lang="en-US" sz="2800" dirty="0" smtClean="0"/>
              <a:t>50% decrease of current waitlist of 500 by 2020</a:t>
            </a:r>
          </a:p>
          <a:p>
            <a:pPr>
              <a:spcBef>
                <a:spcPts val="720"/>
              </a:spcBef>
            </a:pPr>
            <a:r>
              <a:rPr lang="en-US" sz="2800" dirty="0" smtClean="0"/>
              <a:t>Double current fundraising goal to $400,000 by 2020</a:t>
            </a:r>
          </a:p>
          <a:p>
            <a:pPr>
              <a:spcBef>
                <a:spcPts val="720"/>
              </a:spcBef>
            </a:pPr>
            <a:r>
              <a:rPr lang="en-US" sz="2800" dirty="0" smtClean="0"/>
              <a:t>IT infrastructure fully maximized and integrated with contract agencies, and emerging markets of service delivery</a:t>
            </a:r>
          </a:p>
          <a:p>
            <a:pPr>
              <a:spcBef>
                <a:spcPts val="720"/>
              </a:spcBef>
            </a:pPr>
            <a:r>
              <a:rPr lang="en-US" sz="2800" dirty="0" smtClean="0"/>
              <a:t>Human Resources and Leadership Team redesign</a:t>
            </a:r>
          </a:p>
        </p:txBody>
      </p:sp>
      <p:sp>
        <p:nvSpPr>
          <p:cNvPr id="3" name="Slide Number Placeholder 2"/>
          <p:cNvSpPr>
            <a:spLocks noGrp="1"/>
          </p:cNvSpPr>
          <p:nvPr>
            <p:ph type="sldNum" sz="quarter" idx="12"/>
          </p:nvPr>
        </p:nvSpPr>
        <p:spPr/>
        <p:txBody>
          <a:bodyPr/>
          <a:lstStyle/>
          <a:p>
            <a:fld id="{808DF551-F689-4E93-A256-E77C0021B260}" type="slidenum">
              <a:rPr lang="en-US" smtClean="0"/>
              <a:t>22</a:t>
            </a:fld>
            <a:endParaRPr lang="en-US" dirty="0"/>
          </a:p>
        </p:txBody>
      </p:sp>
      <p:sp>
        <p:nvSpPr>
          <p:cNvPr id="2" name="TextBox 1"/>
          <p:cNvSpPr txBox="1"/>
          <p:nvPr/>
        </p:nvSpPr>
        <p:spPr>
          <a:xfrm>
            <a:off x="442356" y="1447800"/>
            <a:ext cx="5867400" cy="646331"/>
          </a:xfrm>
          <a:prstGeom prst="rect">
            <a:avLst/>
          </a:prstGeom>
          <a:noFill/>
        </p:spPr>
        <p:txBody>
          <a:bodyPr wrap="square" rtlCol="0">
            <a:spAutoFit/>
          </a:bodyPr>
          <a:lstStyle/>
          <a:p>
            <a:r>
              <a:rPr lang="en-US" sz="3600" dirty="0" smtClean="0"/>
              <a:t>CAPACITY AND EFFICIENCY</a:t>
            </a:r>
          </a:p>
        </p:txBody>
      </p:sp>
    </p:spTree>
    <p:extLst>
      <p:ext uri="{BB962C8B-B14F-4D97-AF65-F5344CB8AC3E}">
        <p14:creationId xmlns:p14="http://schemas.microsoft.com/office/powerpoint/2010/main" val="1878540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8DF551-F689-4E93-A256-E77C0021B260}" type="slidenum">
              <a:rPr lang="en-US" smtClean="0"/>
              <a:t>23</a:t>
            </a:fld>
            <a:endParaRPr lang="en-US" dirty="0"/>
          </a:p>
        </p:txBody>
      </p:sp>
      <p:graphicFrame>
        <p:nvGraphicFramePr>
          <p:cNvPr id="6" name="Chart 5"/>
          <p:cNvGraphicFramePr/>
          <p:nvPr>
            <p:extLst>
              <p:ext uri="{D42A27DB-BD31-4B8C-83A1-F6EECF244321}">
                <p14:modId xmlns:p14="http://schemas.microsoft.com/office/powerpoint/2010/main" val="2901571339"/>
              </p:ext>
            </p:extLst>
          </p:nvPr>
        </p:nvGraphicFramePr>
        <p:xfrm>
          <a:off x="114300" y="1447800"/>
          <a:ext cx="89154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066800" y="76200"/>
            <a:ext cx="7162800" cy="769441"/>
          </a:xfrm>
          <a:prstGeom prst="rect">
            <a:avLst/>
          </a:prstGeom>
          <a:noFill/>
        </p:spPr>
        <p:txBody>
          <a:bodyPr wrap="square" rtlCol="0">
            <a:spAutoFit/>
          </a:bodyPr>
          <a:lstStyle/>
          <a:p>
            <a:pPr algn="ctr"/>
            <a:r>
              <a:rPr lang="en-US" sz="4400" b="1" dirty="0" smtClean="0"/>
              <a:t>AGENCY BUDGET</a:t>
            </a:r>
            <a:endParaRPr lang="en-US" sz="4400" b="1" dirty="0"/>
          </a:p>
        </p:txBody>
      </p:sp>
    </p:spTree>
    <p:extLst>
      <p:ext uri="{BB962C8B-B14F-4D97-AF65-F5344CB8AC3E}">
        <p14:creationId xmlns:p14="http://schemas.microsoft.com/office/powerpoint/2010/main" val="4088346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8DF551-F689-4E93-A256-E77C0021B260}" type="slidenum">
              <a:rPr lang="en-US" smtClean="0"/>
              <a:t>24</a:t>
            </a:fld>
            <a:endParaRPr lang="en-US" dirty="0"/>
          </a:p>
        </p:txBody>
      </p:sp>
      <p:sp>
        <p:nvSpPr>
          <p:cNvPr id="4" name="Rectangle 3"/>
          <p:cNvSpPr/>
          <p:nvPr/>
        </p:nvSpPr>
        <p:spPr>
          <a:xfrm>
            <a:off x="1257300" y="1866900"/>
            <a:ext cx="6629400"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Fully realizing the mission of Pathway Homes is not only possible, but highly probable!</a:t>
            </a:r>
            <a:endParaRPr lang="en-US" sz="3200" dirty="0"/>
          </a:p>
        </p:txBody>
      </p:sp>
    </p:spTree>
    <p:extLst>
      <p:ext uri="{BB962C8B-B14F-4D97-AF65-F5344CB8AC3E}">
        <p14:creationId xmlns:p14="http://schemas.microsoft.com/office/powerpoint/2010/main" val="406045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Statement</a:t>
            </a:r>
            <a:endParaRPr lang="en-US" dirty="0"/>
          </a:p>
        </p:txBody>
      </p:sp>
      <p:sp>
        <p:nvSpPr>
          <p:cNvPr id="4" name="Slide Number Placeholder 3"/>
          <p:cNvSpPr>
            <a:spLocks noGrp="1"/>
          </p:cNvSpPr>
          <p:nvPr>
            <p:ph type="sldNum" sz="quarter" idx="12"/>
          </p:nvPr>
        </p:nvSpPr>
        <p:spPr/>
        <p:txBody>
          <a:bodyPr/>
          <a:lstStyle/>
          <a:p>
            <a:fld id="{808DF551-F689-4E93-A256-E77C0021B260}" type="slidenum">
              <a:rPr lang="en-US" smtClean="0"/>
              <a:t>3</a:t>
            </a:fld>
            <a:endParaRPr lang="en-US" dirty="0"/>
          </a:p>
        </p:txBody>
      </p:sp>
      <p:sp>
        <p:nvSpPr>
          <p:cNvPr id="3" name="Content Placeholder 2"/>
          <p:cNvSpPr>
            <a:spLocks noGrp="1"/>
          </p:cNvSpPr>
          <p:nvPr>
            <p:ph idx="1"/>
          </p:nvPr>
        </p:nvSpPr>
        <p:spPr>
          <a:xfrm>
            <a:off x="685800" y="1600201"/>
            <a:ext cx="8001000" cy="3276599"/>
          </a:xfrm>
        </p:spPr>
        <p:txBody>
          <a:bodyPr/>
          <a:lstStyle/>
          <a:p>
            <a:pPr marL="0" indent="0">
              <a:buNone/>
            </a:pPr>
            <a:r>
              <a:rPr lang="en-US" dirty="0">
                <a:latin typeface="Times New Roman" panose="02020603050405020304" pitchFamily="18" charset="0"/>
                <a:cs typeface="Times New Roman" panose="02020603050405020304" pitchFamily="18" charset="0"/>
              </a:rPr>
              <a:t>The Vision of Pathway Homes is to create a future in which all individuals with mental illness and co-occurring disabilities are able to lead meaningful, self-directed lives in a home of their choice with the supports and services they need.</a:t>
            </a:r>
          </a:p>
          <a:p>
            <a:pPr marL="0" indent="0">
              <a:buNone/>
            </a:pPr>
            <a:endParaRPr lang="en-US" dirty="0"/>
          </a:p>
        </p:txBody>
      </p:sp>
    </p:spTree>
    <p:extLst>
      <p:ext uri="{BB962C8B-B14F-4D97-AF65-F5344CB8AC3E}">
        <p14:creationId xmlns:p14="http://schemas.microsoft.com/office/powerpoint/2010/main" val="1198849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0"/>
            <a:ext cx="9448800" cy="6858000"/>
          </a:xfrm>
          <a:prstGeom prst="rect">
            <a:avLst/>
          </a:prstGeom>
        </p:spPr>
      </p:pic>
    </p:spTree>
    <p:extLst>
      <p:ext uri="{BB962C8B-B14F-4D97-AF65-F5344CB8AC3E}">
        <p14:creationId xmlns:p14="http://schemas.microsoft.com/office/powerpoint/2010/main" val="350403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7 0.00069 C -0.02535 0.00023 -0.04965 -0.00069 -0.07482 -0.00116 C -0.10278 -0.00231 -0.12812 -0.00393 -0.1566 -0.00416 C -0.19705 -0.00671 -0.23715 -0.0074 -0.27795 -0.00787 C -0.33732 -0.01041 -0.3842 -0.00879 -0.45226 -0.00833 C -0.52517 -0.0081 -0.67048 -0.00717 -0.67048 -0.0074 C -0.74166 -0.00648 -0.81215 -0.0037 -0.88351 -0.00301 C -0.88559 -0.00301 -0.90903 -0.00208 -0.91319 -0.00185 C -0.91927 -0.00162 -0.93125 -0.00046 -0.93125 -0.00069 C -0.93524 0.00023 -0.93333 0.00023 -0.93646 0.00023 " pathEditMode="relative" rAng="0" ptsTypes="fffffffffA">
                                      <p:cBhvr>
                                        <p:cTn id="6" dur="2000" fill="hold"/>
                                        <p:tgtEl>
                                          <p:spTgt spid="6"/>
                                        </p:tgtEl>
                                        <p:attrNameLst>
                                          <p:attrName>ppt_x</p:attrName>
                                          <p:attrName>ppt_y</p:attrName>
                                        </p:attrNameLst>
                                      </p:cBhvr>
                                      <p:rCtr x="-46806" y="-5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8DF551-F689-4E93-A256-E77C0021B260}" type="slidenum">
              <a:rPr lang="en-US" smtClean="0"/>
              <a:t>5</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524000"/>
            <a:ext cx="58196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533400" y="0"/>
            <a:ext cx="8229600" cy="1600200"/>
          </a:xfrm>
        </p:spPr>
        <p:txBody>
          <a:bodyPr>
            <a:normAutofit fontScale="90000"/>
          </a:bodyPr>
          <a:lstStyle/>
          <a:p>
            <a:r>
              <a:rPr lang="en-US" dirty="0"/>
              <a:t/>
            </a:r>
            <a:br>
              <a:rPr lang="en-US" dirty="0"/>
            </a:br>
            <a:r>
              <a:rPr lang="en-US" sz="2000" dirty="0"/>
              <a:t>Pathway Homes Growth 2000-2013</a:t>
            </a:r>
            <a:br>
              <a:rPr lang="en-US" sz="2000" dirty="0"/>
            </a:br>
            <a:r>
              <a:rPr lang="en-US" sz="2000" dirty="0"/>
              <a:t>Ref:  Connect Virginia (http://</a:t>
            </a:r>
            <a:r>
              <a:rPr lang="en-US" sz="2000" dirty="0" smtClean="0"/>
              <a:t>connectnorthernvirginia.org/communityplatform/nova/organization/profile/id/541041459)</a:t>
            </a: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1820483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8DF551-F689-4E93-A256-E77C0021B260}" type="slidenum">
              <a:rPr lang="en-US" smtClean="0"/>
              <a:t>6</a:t>
            </a:fld>
            <a:endParaRPr lang="en-US" dirty="0"/>
          </a:p>
        </p:txBody>
      </p:sp>
      <p:graphicFrame>
        <p:nvGraphicFramePr>
          <p:cNvPr id="7" name="Diagram 6"/>
          <p:cNvGraphicFramePr/>
          <p:nvPr>
            <p:extLst>
              <p:ext uri="{D42A27DB-BD31-4B8C-83A1-F6EECF244321}">
                <p14:modId xmlns:p14="http://schemas.microsoft.com/office/powerpoint/2010/main" val="3971760366"/>
              </p:ext>
            </p:extLst>
          </p:nvPr>
        </p:nvGraphicFramePr>
        <p:xfrm>
          <a:off x="685800" y="152400"/>
          <a:ext cx="7205662"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hevron 8"/>
          <p:cNvSpPr/>
          <p:nvPr/>
        </p:nvSpPr>
        <p:spPr>
          <a:xfrm rot="5400000">
            <a:off x="4072532" y="1914860"/>
            <a:ext cx="486363" cy="619043"/>
          </a:xfrm>
          <a:prstGeom prst="chevron">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Chevron 13"/>
          <p:cNvSpPr/>
          <p:nvPr/>
        </p:nvSpPr>
        <p:spPr>
          <a:xfrm rot="12246414">
            <a:off x="5363012" y="4263330"/>
            <a:ext cx="486363" cy="619043"/>
          </a:xfrm>
          <a:prstGeom prst="chevron">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 name="Chevron 14"/>
          <p:cNvSpPr/>
          <p:nvPr/>
        </p:nvSpPr>
        <p:spPr>
          <a:xfrm rot="9353586" flipH="1">
            <a:off x="2696013" y="4263329"/>
            <a:ext cx="486363" cy="619043"/>
          </a:xfrm>
          <a:prstGeom prst="chevron">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626371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Goals</a:t>
            </a:r>
            <a:endParaRPr lang="en-US" dirty="0"/>
          </a:p>
        </p:txBody>
      </p:sp>
      <p:sp>
        <p:nvSpPr>
          <p:cNvPr id="3" name="Content Placeholder 2"/>
          <p:cNvSpPr>
            <a:spLocks noGrp="1"/>
          </p:cNvSpPr>
          <p:nvPr>
            <p:ph idx="1"/>
          </p:nvPr>
        </p:nvSpPr>
        <p:spPr/>
        <p:txBody>
          <a:bodyPr>
            <a:normAutofit lnSpcReduction="10000"/>
          </a:bodyPr>
          <a:lstStyle/>
          <a:p>
            <a:r>
              <a:rPr lang="en-US" dirty="0" smtClean="0"/>
              <a:t>Increase housing stock and recovery-based services.</a:t>
            </a:r>
          </a:p>
          <a:p>
            <a:r>
              <a:rPr lang="en-US" dirty="0" smtClean="0"/>
              <a:t>Maintain competent, qualified and satisfied workforce.</a:t>
            </a:r>
          </a:p>
          <a:p>
            <a:r>
              <a:rPr lang="en-US" dirty="0" smtClean="0"/>
              <a:t>Market Pathway Homes as a best practice organization and develop supportive partnerships.</a:t>
            </a:r>
          </a:p>
          <a:p>
            <a:r>
              <a:rPr lang="en-US" dirty="0" smtClean="0"/>
              <a:t>Ensure financial health and long-term viability of the organization.</a:t>
            </a:r>
            <a:endParaRPr lang="en-US" dirty="0"/>
          </a:p>
        </p:txBody>
      </p:sp>
      <p:sp>
        <p:nvSpPr>
          <p:cNvPr id="4" name="Slide Number Placeholder 3"/>
          <p:cNvSpPr>
            <a:spLocks noGrp="1"/>
          </p:cNvSpPr>
          <p:nvPr>
            <p:ph type="sldNum" sz="quarter" idx="12"/>
          </p:nvPr>
        </p:nvSpPr>
        <p:spPr/>
        <p:txBody>
          <a:bodyPr/>
          <a:lstStyle/>
          <a:p>
            <a:fld id="{808DF551-F689-4E93-A256-E77C0021B260}" type="slidenum">
              <a:rPr lang="en-US" smtClean="0"/>
              <a:t>7</a:t>
            </a:fld>
            <a:endParaRPr lang="en-US" dirty="0"/>
          </a:p>
        </p:txBody>
      </p:sp>
    </p:spTree>
    <p:extLst>
      <p:ext uri="{BB962C8B-B14F-4D97-AF65-F5344CB8AC3E}">
        <p14:creationId xmlns:p14="http://schemas.microsoft.com/office/powerpoint/2010/main" val="3325704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 Objectives</a:t>
            </a:r>
            <a:endParaRPr lang="en-US" dirty="0"/>
          </a:p>
        </p:txBody>
      </p:sp>
      <p:sp>
        <p:nvSpPr>
          <p:cNvPr id="3" name="Content Placeholder 2"/>
          <p:cNvSpPr>
            <a:spLocks noGrp="1"/>
          </p:cNvSpPr>
          <p:nvPr>
            <p:ph idx="1"/>
          </p:nvPr>
        </p:nvSpPr>
        <p:spPr/>
        <p:txBody>
          <a:bodyPr/>
          <a:lstStyle/>
          <a:p>
            <a:pPr marL="571500" indent="-571500">
              <a:buAutoNum type="romanUcPeriod"/>
            </a:pPr>
            <a:r>
              <a:rPr lang="en-US" dirty="0" smtClean="0"/>
              <a:t>Information Technology</a:t>
            </a:r>
          </a:p>
          <a:p>
            <a:pPr marL="571500" indent="-571500">
              <a:buAutoNum type="romanUcPeriod"/>
            </a:pPr>
            <a:r>
              <a:rPr lang="en-US" dirty="0" smtClean="0"/>
              <a:t>Recovery</a:t>
            </a:r>
          </a:p>
          <a:p>
            <a:pPr marL="571500" indent="-571500">
              <a:buAutoNum type="romanUcPeriod"/>
            </a:pPr>
            <a:r>
              <a:rPr lang="en-US" dirty="0" smtClean="0"/>
              <a:t>Growth</a:t>
            </a:r>
          </a:p>
          <a:p>
            <a:pPr marL="571500" indent="-571500">
              <a:buAutoNum type="romanUcPeriod"/>
            </a:pPr>
            <a:r>
              <a:rPr lang="en-US" dirty="0" smtClean="0"/>
              <a:t>Human Resources</a:t>
            </a:r>
          </a:p>
          <a:p>
            <a:pPr marL="571500" indent="-571500">
              <a:buAutoNum type="romanUcPeriod"/>
            </a:pPr>
            <a:r>
              <a:rPr lang="en-US" dirty="0" smtClean="0"/>
              <a:t>Communication</a:t>
            </a:r>
            <a:endParaRPr lang="en-US" dirty="0"/>
          </a:p>
        </p:txBody>
      </p:sp>
      <p:sp>
        <p:nvSpPr>
          <p:cNvPr id="4" name="Slide Number Placeholder 3"/>
          <p:cNvSpPr>
            <a:spLocks noGrp="1"/>
          </p:cNvSpPr>
          <p:nvPr>
            <p:ph type="sldNum" sz="quarter" idx="12"/>
          </p:nvPr>
        </p:nvSpPr>
        <p:spPr/>
        <p:txBody>
          <a:bodyPr/>
          <a:lstStyle/>
          <a:p>
            <a:fld id="{808DF551-F689-4E93-A256-E77C0021B260}" type="slidenum">
              <a:rPr lang="en-US" smtClean="0"/>
              <a:t>8</a:t>
            </a:fld>
            <a:endParaRPr lang="en-US" dirty="0"/>
          </a:p>
        </p:txBody>
      </p:sp>
    </p:spTree>
    <p:extLst>
      <p:ext uri="{BB962C8B-B14F-4D97-AF65-F5344CB8AC3E}">
        <p14:creationId xmlns:p14="http://schemas.microsoft.com/office/powerpoint/2010/main" val="51849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Plan Objectives In Progress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RECOVERY</a:t>
            </a:r>
            <a:r>
              <a:rPr lang="en-US" dirty="0" smtClean="0"/>
              <a:t>: Explore development of Consumer Speaker’s Bureau/Train </a:t>
            </a:r>
            <a:r>
              <a:rPr lang="en-US" smtClean="0"/>
              <a:t>Council members.</a:t>
            </a:r>
            <a:endParaRPr lang="en-US" dirty="0" smtClean="0"/>
          </a:p>
          <a:p>
            <a:r>
              <a:rPr lang="en-US" dirty="0" smtClean="0">
                <a:solidFill>
                  <a:srgbClr val="FF0000"/>
                </a:solidFill>
              </a:rPr>
              <a:t>GROWTH</a:t>
            </a:r>
            <a:r>
              <a:rPr lang="en-US" dirty="0" smtClean="0"/>
              <a:t>: Conduct DDCMHT assessment of agency.</a:t>
            </a:r>
          </a:p>
          <a:p>
            <a:r>
              <a:rPr lang="en-US" dirty="0" smtClean="0">
                <a:solidFill>
                  <a:srgbClr val="FF0000"/>
                </a:solidFill>
              </a:rPr>
              <a:t>GROWTH</a:t>
            </a:r>
            <a:r>
              <a:rPr lang="en-US" dirty="0" smtClean="0"/>
              <a:t>: Roll out DD staff training following agency assessment.</a:t>
            </a:r>
          </a:p>
          <a:p>
            <a:r>
              <a:rPr lang="en-US" dirty="0" smtClean="0">
                <a:solidFill>
                  <a:srgbClr val="FF0000"/>
                </a:solidFill>
              </a:rPr>
              <a:t>HR</a:t>
            </a:r>
            <a:r>
              <a:rPr lang="en-US" dirty="0" smtClean="0"/>
              <a:t>: Develop recommendations to improve recruitment and hiring practices.</a:t>
            </a:r>
          </a:p>
          <a:p>
            <a:r>
              <a:rPr lang="en-US" dirty="0" smtClean="0">
                <a:solidFill>
                  <a:srgbClr val="FF0000"/>
                </a:solidFill>
              </a:rPr>
              <a:t>COMMUNICATION</a:t>
            </a:r>
            <a:r>
              <a:rPr lang="en-US" dirty="0" smtClean="0"/>
              <a:t>: Educate staff about agency programs and services.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808DF551-F689-4E93-A256-E77C0021B260}" type="slidenum">
              <a:rPr lang="en-US" smtClean="0"/>
              <a:t>9</a:t>
            </a:fld>
            <a:endParaRPr lang="en-US" dirty="0"/>
          </a:p>
        </p:txBody>
      </p:sp>
    </p:spTree>
    <p:extLst>
      <p:ext uri="{BB962C8B-B14F-4D97-AF65-F5344CB8AC3E}">
        <p14:creationId xmlns:p14="http://schemas.microsoft.com/office/powerpoint/2010/main" val="2497889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8397</TotalTime>
  <Words>836</Words>
  <Application>Microsoft Office PowerPoint</Application>
  <PresentationFormat>On-screen Show (4:3)</PresentationFormat>
  <Paragraphs>122</Paragraphs>
  <Slides>24</Slides>
  <Notes>2</Notes>
  <HiddenSlides>0</HiddenSlides>
  <MMClips>1</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PowerPoint Presentation</vt:lpstr>
      <vt:lpstr>Mission Statement</vt:lpstr>
      <vt:lpstr>Vision Statement</vt:lpstr>
      <vt:lpstr>PowerPoint Presentation</vt:lpstr>
      <vt:lpstr> Pathway Homes Growth 2000-2013 Ref:  Connect Virginia (http://connectnorthernvirginia.org/communityplatform/nova/organization/profile/id/541041459)  </vt:lpstr>
      <vt:lpstr>PowerPoint Presentation</vt:lpstr>
      <vt:lpstr>Strategic Goals</vt:lpstr>
      <vt:lpstr>Strategic Plan Objectives</vt:lpstr>
      <vt:lpstr>Strategic Plan Objectives In Progress</vt:lpstr>
      <vt:lpstr>FORECASTING</vt:lpstr>
      <vt:lpstr>“Whether” report</vt:lpstr>
      <vt:lpstr>Agency Preview</vt:lpstr>
      <vt:lpstr>Key challenges </vt:lpstr>
      <vt:lpstr>Key Challenges</vt:lpstr>
      <vt:lpstr>PowerPoint Presentation</vt:lpstr>
      <vt:lpstr>Forecasting growth</vt:lpstr>
      <vt:lpstr>Forecasting growth…</vt:lpstr>
      <vt:lpstr>Forecasting growth…</vt:lpstr>
      <vt:lpstr>Forecasting growth…</vt:lpstr>
      <vt:lpstr>Forecasting growth…</vt:lpstr>
      <vt:lpstr>Forecasting growth…</vt:lpstr>
      <vt:lpstr>Forecasting growth…</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dc:creator>
  <cp:lastModifiedBy>Eleanor</cp:lastModifiedBy>
  <cp:revision>205</cp:revision>
  <cp:lastPrinted>2015-10-02T21:01:22Z</cp:lastPrinted>
  <dcterms:created xsi:type="dcterms:W3CDTF">2013-09-26T18:59:57Z</dcterms:created>
  <dcterms:modified xsi:type="dcterms:W3CDTF">2015-10-02T22:04:54Z</dcterms:modified>
</cp:coreProperties>
</file>