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1.xml" ContentType="application/vnd.openxmlformats-officedocument.presentationml.notesSlide+xml"/>
  <Override PartName="/ppt/charts/chart15.xml" ContentType="application/vnd.openxmlformats-officedocument.drawingml.chart+xml"/>
  <Override PartName="/ppt/theme/themeOverride2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2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5" r:id="rId3"/>
    <p:sldId id="299" r:id="rId4"/>
    <p:sldId id="267" r:id="rId5"/>
    <p:sldId id="335" r:id="rId6"/>
    <p:sldId id="268" r:id="rId7"/>
    <p:sldId id="258" r:id="rId8"/>
    <p:sldId id="279" r:id="rId9"/>
    <p:sldId id="310" r:id="rId10"/>
    <p:sldId id="296" r:id="rId11"/>
    <p:sldId id="313" r:id="rId12"/>
    <p:sldId id="322" r:id="rId13"/>
    <p:sldId id="276" r:id="rId14"/>
    <p:sldId id="275" r:id="rId15"/>
    <p:sldId id="321" r:id="rId16"/>
    <p:sldId id="342" r:id="rId17"/>
    <p:sldId id="341" r:id="rId18"/>
    <p:sldId id="325" r:id="rId19"/>
    <p:sldId id="292" r:id="rId20"/>
    <p:sldId id="293" r:id="rId21"/>
    <p:sldId id="318" r:id="rId22"/>
    <p:sldId id="337" r:id="rId23"/>
    <p:sldId id="338" r:id="rId24"/>
    <p:sldId id="263" r:id="rId25"/>
    <p:sldId id="301" r:id="rId26"/>
    <p:sldId id="343" r:id="rId27"/>
    <p:sldId id="319" r:id="rId28"/>
    <p:sldId id="340" r:id="rId29"/>
    <p:sldId id="280" r:id="rId30"/>
    <p:sldId id="285" r:id="rId31"/>
    <p:sldId id="320" r:id="rId32"/>
    <p:sldId id="300" r:id="rId33"/>
    <p:sldId id="333" r:id="rId34"/>
    <p:sldId id="287" r:id="rId35"/>
    <p:sldId id="291" r:id="rId36"/>
    <p:sldId id="328" r:id="rId37"/>
    <p:sldId id="327" r:id="rId38"/>
    <p:sldId id="329" r:id="rId39"/>
    <p:sldId id="330" r:id="rId40"/>
    <p:sldId id="331" r:id="rId41"/>
    <p:sldId id="290" r:id="rId42"/>
    <p:sldId id="332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99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8" autoAdjust="0"/>
    <p:restoredTop sz="79625" autoAdjust="0"/>
  </p:normalViewPr>
  <p:slideViewPr>
    <p:cSldViewPr>
      <p:cViewPr varScale="1">
        <p:scale>
          <a:sx n="69" d="100"/>
          <a:sy n="69" d="100"/>
        </p:scale>
        <p:origin x="193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34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Hospitalization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\Box%20Sync\Outcomes\FY17\FY17%20Waitlis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aurenP\Box%20Sync\Box%20Sync\Outcomes\FY16\End%20of%20Year%20FY16\Demographics%20-%20FY1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End%20of%20Year%20Outcom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Hospitalization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Hospitalization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aurenP\Box%20Sync\Box%20Sync\Outcomes\FY17\FY17%20Hospitalization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Diagnoses of Individuals Served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2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81-42D5-A3F7-E690D468D744}"/>
              </c:ext>
            </c:extLst>
          </c:dPt>
          <c:dPt>
            <c:idx val="1"/>
            <c:bubble3D val="0"/>
            <c:explosion val="14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81-42D5-A3F7-E690D468D744}"/>
              </c:ext>
            </c:extLst>
          </c:dPt>
          <c:dPt>
            <c:idx val="2"/>
            <c:bubble3D val="0"/>
            <c:explosion val="2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481-42D5-A3F7-E690D468D744}"/>
              </c:ext>
            </c:extLst>
          </c:dPt>
          <c:dPt>
            <c:idx val="3"/>
            <c:bubble3D val="0"/>
            <c:explosion val="21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481-42D5-A3F7-E690D468D744}"/>
              </c:ext>
            </c:extLst>
          </c:dPt>
          <c:dPt>
            <c:idx val="4"/>
            <c:bubble3D val="0"/>
            <c:explosion val="2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481-42D5-A3F7-E690D468D744}"/>
              </c:ext>
            </c:extLst>
          </c:dPt>
          <c:dPt>
            <c:idx val="5"/>
            <c:bubble3D val="0"/>
            <c:explosion val="13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481-42D5-A3F7-E690D468D744}"/>
              </c:ext>
            </c:extLst>
          </c:dPt>
          <c:dLbls>
            <c:dLbl>
              <c:idx val="0"/>
              <c:layout>
                <c:manualLayout>
                  <c:x val="3.3755274261603373E-2"/>
                  <c:y val="-5.420054200542005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81-42D5-A3F7-E690D468D744}"/>
                </c:ext>
              </c:extLst>
            </c:dLbl>
            <c:dLbl>
              <c:idx val="1"/>
              <c:layout>
                <c:manualLayout>
                  <c:x val="-0.18550561004205696"/>
                  <c:y val="1.40780337163577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81-42D5-A3F7-E690D468D744}"/>
                </c:ext>
              </c:extLst>
            </c:dLbl>
            <c:dLbl>
              <c:idx val="2"/>
              <c:layout>
                <c:manualLayout>
                  <c:x val="-5.2936836070010498E-2"/>
                  <c:y val="-0.160459757162413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81-42D5-A3F7-E690D468D744}"/>
                </c:ext>
              </c:extLst>
            </c:dLbl>
            <c:dLbl>
              <c:idx val="3"/>
              <c:layout>
                <c:manualLayout>
                  <c:x val="0.21653390955751303"/>
                  <c:y val="-0.19335492296260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81-42D5-A3F7-E690D468D744}"/>
                </c:ext>
              </c:extLst>
            </c:dLbl>
            <c:dLbl>
              <c:idx val="4"/>
              <c:layout>
                <c:manualLayout>
                  <c:x val="0.16030633923764911"/>
                  <c:y val="8.57424657629730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81-42D5-A3F7-E690D468D744}"/>
                </c:ext>
              </c:extLst>
            </c:dLbl>
            <c:dLbl>
              <c:idx val="5"/>
              <c:layout>
                <c:manualLayout>
                  <c:x val="-8.4388185654008491E-2"/>
                  <c:y val="-2.43902439024390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81-42D5-A3F7-E690D468D7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Diagnosis!$I$3:$I$8</c:f>
              <c:strCache>
                <c:ptCount val="6"/>
                <c:pt idx="0">
                  <c:v>Substance Use</c:v>
                </c:pt>
                <c:pt idx="1">
                  <c:v>Schizophrenia</c:v>
                </c:pt>
                <c:pt idx="2">
                  <c:v>Other</c:v>
                </c:pt>
                <c:pt idx="3">
                  <c:v>Depression and Other Mood Disorders</c:v>
                </c:pt>
                <c:pt idx="4">
                  <c:v>SMI and Substance Use Disorder</c:v>
                </c:pt>
                <c:pt idx="5">
                  <c:v>SMI and Intellectual Disability</c:v>
                </c:pt>
              </c:strCache>
            </c:strRef>
          </c:cat>
          <c:val>
            <c:numRef>
              <c:f>Diagnosis!$J$3:$J$8</c:f>
              <c:numCache>
                <c:formatCode>0%</c:formatCode>
                <c:ptCount val="6"/>
                <c:pt idx="0">
                  <c:v>3.5433070866141732E-2</c:v>
                </c:pt>
                <c:pt idx="1">
                  <c:v>0.39173228346456695</c:v>
                </c:pt>
                <c:pt idx="2">
                  <c:v>3.3464566929133861E-2</c:v>
                </c:pt>
                <c:pt idx="3">
                  <c:v>0.32283464566929132</c:v>
                </c:pt>
                <c:pt idx="4">
                  <c:v>0.21062992125984251</c:v>
                </c:pt>
                <c:pt idx="5">
                  <c:v>5.905511811023622E-3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481-42D5-A3F7-E690D468D74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Hospitalization!$Q$47</c:f>
              <c:strCache>
                <c:ptCount val="1"/>
                <c:pt idx="0">
                  <c:v>Medical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Hospitalization!$P$48:$P$59</c:f>
              <c:strCache>
                <c:ptCount val="12"/>
                <c:pt idx="0">
                  <c:v>Crisis Care</c:v>
                </c:pt>
                <c:pt idx="1">
                  <c:v>Family Home</c:v>
                </c:pt>
                <c:pt idx="2">
                  <c:v>Home</c:v>
                </c:pt>
                <c:pt idx="3">
                  <c:v>Hospital</c:v>
                </c:pt>
                <c:pt idx="4">
                  <c:v>Nursing Home</c:v>
                </c:pt>
                <c:pt idx="5">
                  <c:v>Rehab Center</c:v>
                </c:pt>
                <c:pt idx="6">
                  <c:v>Skilled Nursing</c:v>
                </c:pt>
                <c:pt idx="7">
                  <c:v>Substance Use Treatment Facility</c:v>
                </c:pt>
                <c:pt idx="8">
                  <c:v>Deceased</c:v>
                </c:pt>
                <c:pt idx="9">
                  <c:v>Psychiatric Hospital</c:v>
                </c:pt>
                <c:pt idx="10">
                  <c:v>State Psychiatric Hospital</c:v>
                </c:pt>
                <c:pt idx="11">
                  <c:v>Remains hospitalized as at 6/30/17</c:v>
                </c:pt>
              </c:strCache>
            </c:strRef>
          </c:cat>
          <c:val>
            <c:numRef>
              <c:f>Hospitalization!$Q$48:$Q$59</c:f>
              <c:numCache>
                <c:formatCode>General</c:formatCode>
                <c:ptCount val="12"/>
                <c:pt idx="1">
                  <c:v>1</c:v>
                </c:pt>
                <c:pt idx="2">
                  <c:v>60</c:v>
                </c:pt>
                <c:pt idx="3">
                  <c:v>1</c:v>
                </c:pt>
                <c:pt idx="4">
                  <c:v>1</c:v>
                </c:pt>
                <c:pt idx="5">
                  <c:v>16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13-4BE6-AD62-3BE3ECA6D0D6}"/>
            </c:ext>
          </c:extLst>
        </c:ser>
        <c:ser>
          <c:idx val="1"/>
          <c:order val="1"/>
          <c:tx>
            <c:strRef>
              <c:f>Hospitalization!$R$47</c:f>
              <c:strCache>
                <c:ptCount val="1"/>
                <c:pt idx="0">
                  <c:v>Psychiatric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Hospitalization!$P$48:$P$59</c:f>
              <c:strCache>
                <c:ptCount val="12"/>
                <c:pt idx="0">
                  <c:v>Crisis Care</c:v>
                </c:pt>
                <c:pt idx="1">
                  <c:v>Family Home</c:v>
                </c:pt>
                <c:pt idx="2">
                  <c:v>Home</c:v>
                </c:pt>
                <c:pt idx="3">
                  <c:v>Hospital</c:v>
                </c:pt>
                <c:pt idx="4">
                  <c:v>Nursing Home</c:v>
                </c:pt>
                <c:pt idx="5">
                  <c:v>Rehab Center</c:v>
                </c:pt>
                <c:pt idx="6">
                  <c:v>Skilled Nursing</c:v>
                </c:pt>
                <c:pt idx="7">
                  <c:v>Substance Use Treatment Facility</c:v>
                </c:pt>
                <c:pt idx="8">
                  <c:v>Deceased</c:v>
                </c:pt>
                <c:pt idx="9">
                  <c:v>Psychiatric Hospital</c:v>
                </c:pt>
                <c:pt idx="10">
                  <c:v>State Psychiatric Hospital</c:v>
                </c:pt>
                <c:pt idx="11">
                  <c:v>Remains hospitalized as at 6/30/17</c:v>
                </c:pt>
              </c:strCache>
            </c:strRef>
          </c:cat>
          <c:val>
            <c:numRef>
              <c:f>Hospitalization!$R$48:$R$59</c:f>
              <c:numCache>
                <c:formatCode>General</c:formatCode>
                <c:ptCount val="12"/>
                <c:pt idx="0">
                  <c:v>6</c:v>
                </c:pt>
                <c:pt idx="1">
                  <c:v>1</c:v>
                </c:pt>
                <c:pt idx="2">
                  <c:v>70</c:v>
                </c:pt>
                <c:pt idx="3">
                  <c:v>4</c:v>
                </c:pt>
                <c:pt idx="7">
                  <c:v>1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13-4BE6-AD62-3BE3ECA6D0D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625617984"/>
        <c:axId val="625617328"/>
      </c:barChart>
      <c:catAx>
        <c:axId val="625617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617328"/>
        <c:crosses val="autoZero"/>
        <c:auto val="1"/>
        <c:lblAlgn val="ctr"/>
        <c:lblOffset val="100"/>
        <c:noMultiLvlLbl val="0"/>
      </c:catAx>
      <c:valAx>
        <c:axId val="625617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561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60934456791032"/>
          <c:y val="0.92723004694835676"/>
          <c:w val="0.20710304903475851"/>
          <c:h val="4.54576540608480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798561151079139E-2"/>
                  <c:y val="-1.8048683000919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F7-42F6-A746-A3D3F0356F79}"/>
                </c:ext>
              </c:extLst>
            </c:dLbl>
            <c:dLbl>
              <c:idx val="1"/>
              <c:layout>
                <c:manualLayout>
                  <c:x val="1.9184652278177415E-2"/>
                  <c:y val="-6.7681895093063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F7-42F6-A746-A3D3F0356F79}"/>
                </c:ext>
              </c:extLst>
            </c:dLbl>
            <c:dLbl>
              <c:idx val="2"/>
              <c:layout>
                <c:manualLayout>
                  <c:x val="1.6786570743405275E-2"/>
                  <c:y val="-1.5792442188381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F7-42F6-A746-A3D3F0356F79}"/>
                </c:ext>
              </c:extLst>
            </c:dLbl>
            <c:dLbl>
              <c:idx val="3"/>
              <c:layout>
                <c:manualLayout>
                  <c:x val="9.5923261390887284E-3"/>
                  <c:y val="-1.804850535815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7-42F6-A746-A3D3F0356F79}"/>
                </c:ext>
              </c:extLst>
            </c:dLbl>
            <c:dLbl>
              <c:idx val="4"/>
              <c:layout>
                <c:manualLayout>
                  <c:x val="9.5923261390887284E-3"/>
                  <c:y val="-1.804850535815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F7-42F6-A746-A3D3F0356F79}"/>
                </c:ext>
              </c:extLst>
            </c:dLbl>
            <c:dLbl>
              <c:idx val="5"/>
              <c:layout>
                <c:manualLayout>
                  <c:x val="1.3189448441247002E-2"/>
                  <c:y val="-1.1280315848843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1F7-42F6-A746-A3D3F0356F79}"/>
                </c:ext>
              </c:extLst>
            </c:dLbl>
            <c:dLbl>
              <c:idx val="6"/>
              <c:layout>
                <c:manualLayout>
                  <c:x val="1.7985611510791366E-2"/>
                  <c:y val="-2.25606316976875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1F7-42F6-A746-A3D3F0356F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Sheet1!$A$1:$A$7</c:f>
              <c:strCache>
                <c:ptCount val="7"/>
                <c:pt idx="0">
                  <c:v>Pathway Homes</c:v>
                </c:pt>
                <c:pt idx="1">
                  <c:v>Shelter</c:v>
                </c:pt>
                <c:pt idx="2">
                  <c:v>APTS</c:v>
                </c:pt>
                <c:pt idx="3">
                  <c:v>Pathways to Housing (DC)</c:v>
                </c:pt>
                <c:pt idx="4">
                  <c:v>Jail</c:v>
                </c:pt>
                <c:pt idx="5">
                  <c:v>Emergency Room</c:v>
                </c:pt>
                <c:pt idx="6">
                  <c:v>Psychiatric Hospital</c:v>
                </c:pt>
              </c:strCache>
            </c:strRef>
          </c:cat>
          <c:val>
            <c:numRef>
              <c:f>Sheet1!$B$1:$B$7</c:f>
              <c:numCache>
                <c:formatCode>_("$"* #,##0.00_);_("$"* \(#,##0.00\);_("$"* "-"??_);_(@_)</c:formatCode>
                <c:ptCount val="7"/>
                <c:pt idx="0">
                  <c:v>32</c:v>
                </c:pt>
                <c:pt idx="1">
                  <c:v>37</c:v>
                </c:pt>
                <c:pt idx="2">
                  <c:v>49</c:v>
                </c:pt>
                <c:pt idx="3">
                  <c:v>79</c:v>
                </c:pt>
                <c:pt idx="4">
                  <c:v>160</c:v>
                </c:pt>
                <c:pt idx="5">
                  <c:v>519</c:v>
                </c:pt>
                <c:pt idx="6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1F7-42F6-A746-A3D3F0356F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7236224"/>
        <c:axId val="196432960"/>
        <c:axId val="0"/>
      </c:bar3DChart>
      <c:catAx>
        <c:axId val="197236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96432960"/>
        <c:crosses val="autoZero"/>
        <c:auto val="1"/>
        <c:lblAlgn val="ctr"/>
        <c:lblOffset val="100"/>
        <c:noMultiLvlLbl val="0"/>
      </c:catAx>
      <c:valAx>
        <c:axId val="196432960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972362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061969412532743E-2"/>
          <c:y val="0.10379381775531812"/>
          <c:w val="0.89951004831326853"/>
          <c:h val="0.8962061822446818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FF1-453D-BA59-782D6D5608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FF1-453D-BA59-782D6D5608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FF1-453D-BA59-782D6D56087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FF1-453D-BA59-782D6D560878}"/>
              </c:ext>
            </c:extLst>
          </c:dPt>
          <c:dLbls>
            <c:dLbl>
              <c:idx val="0"/>
              <c:layout>
                <c:manualLayout>
                  <c:x val="-0.17431192660550471"/>
                  <c:y val="8.6591555716162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F1-453D-BA59-782D6D560878}"/>
                </c:ext>
              </c:extLst>
            </c:dLbl>
            <c:dLbl>
              <c:idx val="1"/>
              <c:layout>
                <c:manualLayout>
                  <c:x val="4.587155963302747E-2"/>
                  <c:y val="-0.22089682580653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F1-453D-BA59-782D6D560878}"/>
                </c:ext>
              </c:extLst>
            </c:dLbl>
            <c:dLbl>
              <c:idx val="2"/>
              <c:layout>
                <c:manualLayout>
                  <c:x val="2.7522935779816515E-2"/>
                  <c:y val="-0.113099174812947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Prince William, 17,3%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F1-453D-BA59-782D6D560878}"/>
                </c:ext>
              </c:extLst>
            </c:dLbl>
            <c:dLbl>
              <c:idx val="3"/>
              <c:layout>
                <c:manualLayout>
                  <c:x val="0.17278287461773695"/>
                  <c:y val="7.95228572903536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AFE28CB-6B0E-499E-8DF2-D0FFF6F9440F}" type="CATEGORYNAME">
                      <a:rPr lang="en-US" smtClean="0"/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Housing Status, </a:t>
                    </a:r>
                    <a:fld id="{10FDB1DD-D44A-4FF9-A641-B0F452889A7A}" type="VALUE">
                      <a:rPr lang="en-US" baseline="0"/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baseline="0" dirty="0"/>
                      <a:t>, </a:t>
                    </a:r>
                    <a:fld id="{3C967B8A-5691-4DC6-A2C0-DAB510B78F27}" type="PERCENTAGE">
                      <a:rPr lang="en-US" baseline="0"/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FF1-453D-BA59-782D6D5608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Sheet5!$A$1:$A$4</c:f>
              <c:strCache>
                <c:ptCount val="4"/>
                <c:pt idx="0">
                  <c:v>Homeless</c:v>
                </c:pt>
                <c:pt idx="1">
                  <c:v>Non-Homeless</c:v>
                </c:pt>
                <c:pt idx="2">
                  <c:v>PRINCE WILLIAM</c:v>
                </c:pt>
                <c:pt idx="3">
                  <c:v>Unknown</c:v>
                </c:pt>
              </c:strCache>
            </c:strRef>
          </c:cat>
          <c:val>
            <c:numRef>
              <c:f>Sheet5!$B$1:$B$4</c:f>
              <c:numCache>
                <c:formatCode>General</c:formatCode>
                <c:ptCount val="4"/>
                <c:pt idx="0">
                  <c:v>123</c:v>
                </c:pt>
                <c:pt idx="1">
                  <c:v>269</c:v>
                </c:pt>
                <c:pt idx="2">
                  <c:v>17</c:v>
                </c:pt>
                <c:pt idx="3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F1-453D-BA59-782D6D56087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2017 REVENUE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744047619047624E-2"/>
          <c:y val="0.12423911242667636"/>
          <c:w val="0.89281800712410941"/>
          <c:h val="0.8757608875733237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 REVENUE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924-4320-86BA-93C1A4BFACD8}"/>
              </c:ext>
            </c:extLst>
          </c:dPt>
          <c:dPt>
            <c:idx val="1"/>
            <c:bubble3D val="0"/>
            <c:explosion val="7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924-4320-86BA-93C1A4BFACD8}"/>
              </c:ext>
            </c:extLst>
          </c:dPt>
          <c:dPt>
            <c:idx val="2"/>
            <c:bubble3D val="0"/>
            <c:explosion val="14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A924-4320-86BA-93C1A4BFACD8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A924-4320-86BA-93C1A4BFACD8}"/>
              </c:ext>
            </c:extLst>
          </c:dPt>
          <c:dLbls>
            <c:dLbl>
              <c:idx val="0"/>
              <c:layout>
                <c:manualLayout>
                  <c:x val="-5.9523809523809521E-3"/>
                  <c:y val="6.14539776069723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19333520809901"/>
                      <c:h val="0.18389371203914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924-4320-86BA-93C1A4BFACD8}"/>
                </c:ext>
              </c:extLst>
            </c:dLbl>
            <c:dLbl>
              <c:idx val="1"/>
              <c:layout>
                <c:manualLayout>
                  <c:x val="-4.1666666666666671E-2"/>
                  <c:y val="-2.34110390883704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24-4320-86BA-93C1A4BFACD8}"/>
                </c:ext>
              </c:extLst>
            </c:dLbl>
            <c:dLbl>
              <c:idx val="2"/>
              <c:layout>
                <c:manualLayout>
                  <c:x val="6.5476190476190507E-2"/>
                  <c:y val="-2.34109238765639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98214285714288"/>
                      <c:h val="0.140115068943897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924-4320-86BA-93C1A4BFACD8}"/>
                </c:ext>
              </c:extLst>
            </c:dLbl>
            <c:dLbl>
              <c:idx val="3"/>
              <c:layout>
                <c:manualLayout>
                  <c:x val="0.175595238095238"/>
                  <c:y val="-3.2190178746509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24-4320-86BA-93C1A4BFACD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Governmental Fees &amp; Grants</c:v>
                </c:pt>
                <c:pt idx="1">
                  <c:v>Client Fees and Rents</c:v>
                </c:pt>
                <c:pt idx="2">
                  <c:v>Contributions</c:v>
                </c:pt>
                <c:pt idx="3">
                  <c:v>Other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#,##0">
                  <c:v>12103918</c:v>
                </c:pt>
                <c:pt idx="1">
                  <c:v>1604625</c:v>
                </c:pt>
                <c:pt idx="2">
                  <c:v>444212</c:v>
                </c:pt>
                <c:pt idx="3" formatCode="#,##0">
                  <c:v>185501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24-4320-86BA-93C1A4BFACD8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2017</a:t>
            </a:r>
          </a:p>
          <a:p>
            <a:pPr>
              <a:defRPr/>
            </a:pPr>
            <a:r>
              <a:rPr lang="en-US" dirty="0"/>
              <a:t> EXPENSES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592592592592593"/>
          <c:y val="0.33897156204098339"/>
          <c:w val="0.82407407407407407"/>
          <c:h val="0.6006501480892869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2017 EXPENSES</c:v>
                </c:pt>
              </c:strCache>
            </c:strRef>
          </c:tx>
          <c:explosion val="16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246-42B5-92BB-1B0B21DFCC1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246-42B5-92BB-1B0B21DFCC1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246-42B5-92BB-1B0B21DFCC16}"/>
              </c:ext>
            </c:extLst>
          </c:dPt>
          <c:dLbls>
            <c:dLbl>
              <c:idx val="0"/>
              <c:layout>
                <c:manualLayout>
                  <c:x val="-5.2910052910052907E-3"/>
                  <c:y val="-2.9760733033369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3745781777283"/>
                      <c:h val="0.175718503937007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246-42B5-92BB-1B0B21DFCC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246-42B5-92BB-1B0B21DFCC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D246-42B5-92BB-1B0B21DFCC1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Program Services</c:v>
                </c:pt>
                <c:pt idx="1">
                  <c:v>Management and General</c:v>
                </c:pt>
                <c:pt idx="2">
                  <c:v>Fund Raising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#,##0">
                  <c:v>11214081</c:v>
                </c:pt>
                <c:pt idx="1">
                  <c:v>1432094</c:v>
                </c:pt>
                <c:pt idx="2">
                  <c:v>37358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46-42B5-92BB-1B0B21DFCC1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205959315599919E-2"/>
          <c:y val="0"/>
          <c:w val="0.98331979304402384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1.1837627709546902E-3"/>
          <c:y val="0.88295185192112269"/>
          <c:w val="0.3226127596380256"/>
          <c:h val="0.11453943553967869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511616178981988E-2"/>
          <c:y val="9.5458786752779495E-2"/>
          <c:w val="0.80804226982544214"/>
          <c:h val="0.77612362499631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noFill/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FA0-4471-9F68-A7DE013F9E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FA0-4471-9F68-A7DE013F9E01}"/>
              </c:ext>
            </c:extLst>
          </c:dPt>
          <c:dLbls>
            <c:dLbl>
              <c:idx val="0"/>
              <c:layout>
                <c:manualLayout>
                  <c:x val="-2.5510204081632654E-2"/>
                  <c:y val="0.227576974564926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A0-4471-9F68-A7DE013F9E01}"/>
                </c:ext>
              </c:extLst>
            </c:dLbl>
            <c:dLbl>
              <c:idx val="1"/>
              <c:layout>
                <c:manualLayout>
                  <c:x val="0"/>
                  <c:y val="-0.120481927710843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A0-4471-9F68-A7DE013F9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Sheet1!$A$1:$A$2</c:f>
              <c:strCache>
                <c:ptCount val="2"/>
                <c:pt idx="0">
                  <c:v>PHI</c:v>
                </c:pt>
                <c:pt idx="1">
                  <c:v>Others</c:v>
                </c:pt>
              </c:strCache>
            </c:strRef>
          </c:cat>
          <c:val>
            <c:numRef>
              <c:f>Sheet1!$B$1:$B$2</c:f>
              <c:numCache>
                <c:formatCode>"$"#,##0_);[Red]\("$"#,##0\)</c:formatCode>
                <c:ptCount val="2"/>
                <c:pt idx="0">
                  <c:v>5181468</c:v>
                </c:pt>
                <c:pt idx="1">
                  <c:v>3737035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A0-4471-9F68-A7DE013F9E01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511616178981988E-2"/>
          <c:y val="9.2781414371396351E-2"/>
          <c:w val="0.79273608656060857"/>
          <c:h val="0.76005945040002532"/>
        </c:manualLayout>
      </c:layout>
      <c:pie3DChart>
        <c:varyColors val="1"/>
        <c:ser>
          <c:idx val="0"/>
          <c:order val="0"/>
          <c:spPr>
            <a:noFill/>
            <a:effectLst/>
          </c:spPr>
          <c:explosion val="2"/>
          <c:dPt>
            <c:idx val="0"/>
            <c:bubble3D val="0"/>
            <c:spPr>
              <a:gradFill flip="none" rotWithShape="1">
                <a:gsLst>
                  <a:gs pos="0">
                    <a:schemeClr val="accent1">
                      <a:lumMod val="67000"/>
                    </a:schemeClr>
                  </a:gs>
                  <a:gs pos="48000">
                    <a:schemeClr val="accent1">
                      <a:lumMod val="97000"/>
                      <a:lumOff val="3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235-4E2B-BD24-2AF956EA22C8}"/>
              </c:ext>
            </c:extLst>
          </c:dPt>
          <c:dPt>
            <c:idx val="1"/>
            <c:bubble3D val="0"/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235-4E2B-BD24-2AF956EA22C8}"/>
              </c:ext>
            </c:extLst>
          </c:dPt>
          <c:dLbls>
            <c:delete val="1"/>
          </c:dLbls>
          <c:cat>
            <c:strRef>
              <c:f>Sheet1!$A$1:$A$2</c:f>
              <c:strCache>
                <c:ptCount val="2"/>
                <c:pt idx="0">
                  <c:v>PHI</c:v>
                </c:pt>
                <c:pt idx="1">
                  <c:v>Others</c:v>
                </c:pt>
              </c:strCache>
            </c:strRef>
          </c:cat>
          <c:val>
            <c:numRef>
              <c:f>Sheet1!$B$1:$B$2</c:f>
              <c:numCache>
                <c:formatCode>"$"#,##0_);[Red]\("$"#,##0\)</c:formatCode>
                <c:ptCount val="2"/>
                <c:pt idx="0">
                  <c:v>5181468</c:v>
                </c:pt>
                <c:pt idx="1">
                  <c:v>3737035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35-4E2B-BD24-2AF956EA22C8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Five Year Donation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07619344611627E-2"/>
          <c:y val="0.13169871794871796"/>
          <c:w val="0.88217133130635894"/>
          <c:h val="0.806768372703412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FY13</c:v>
              </c:pt>
              <c:pt idx="1">
                <c:v> FY14</c:v>
              </c:pt>
              <c:pt idx="2">
                <c:v> FY15</c:v>
              </c:pt>
              <c:pt idx="3">
                <c:v> FY16</c:v>
              </c:pt>
              <c:pt idx="4">
                <c:v> FY17</c:v>
              </c:pt>
            </c:strLit>
          </c:cat>
          <c:val>
            <c:numRef>
              <c:f>(Comprehensive_Donor_20170630!$N$6,Comprehensive_Donor_20170630!$N$9,Comprehensive_Donor_20170630!$N$12,Comprehensive_Donor_20170630!$N$15,Comprehensive_Donor_20170630!$N$18)</c:f>
              <c:numCache>
                <c:formatCode>"$"#,##0.00</c:formatCode>
                <c:ptCount val="5"/>
                <c:pt idx="0">
                  <c:v>160215</c:v>
                </c:pt>
                <c:pt idx="1">
                  <c:v>145310.18</c:v>
                </c:pt>
                <c:pt idx="2">
                  <c:v>203730.74</c:v>
                </c:pt>
                <c:pt idx="3">
                  <c:v>246266.2</c:v>
                </c:pt>
                <c:pt idx="4">
                  <c:v>406683.23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8-489F-9B44-C1C65DA68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0649976"/>
        <c:axId val="480650304"/>
      </c:barChart>
      <c:catAx>
        <c:axId val="480649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650304"/>
        <c:crosses val="autoZero"/>
        <c:auto val="1"/>
        <c:lblAlgn val="ctr"/>
        <c:lblOffset val="100"/>
        <c:noMultiLvlLbl val="0"/>
      </c:catAx>
      <c:valAx>
        <c:axId val="48065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649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9458816"/>
        <c:axId val="195985408"/>
      </c:barChart>
      <c:catAx>
        <c:axId val="19945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0"/>
            </a:pPr>
            <a:endParaRPr lang="en-US"/>
          </a:p>
        </c:txPr>
        <c:crossAx val="195985408"/>
        <c:crosses val="autoZero"/>
        <c:auto val="1"/>
        <c:lblAlgn val="ctr"/>
        <c:lblOffset val="100"/>
        <c:noMultiLvlLbl val="0"/>
      </c:catAx>
      <c:valAx>
        <c:axId val="1959854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9458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Insurance Status</a:t>
            </a:r>
            <a:br>
              <a:rPr lang="en-US" sz="1400" b="1" dirty="0"/>
            </a:br>
            <a:r>
              <a:rPr lang="en-US" sz="1400" b="1" dirty="0"/>
              <a:t>of Chronically Homeless</a:t>
            </a:r>
          </a:p>
        </c:rich>
      </c:tx>
      <c:layout>
        <c:manualLayout>
          <c:xMode val="edge"/>
          <c:yMode val="edge"/>
          <c:x val="0.66684379969625196"/>
          <c:y val="0.54593153287803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59887926006839232"/>
          <c:y val="0.6210939638152243"/>
          <c:w val="0.32250012174179155"/>
          <c:h val="0.29787153806300831"/>
        </c:manualLayout>
      </c:layout>
      <c:pie3DChart>
        <c:varyColors val="1"/>
        <c:ser>
          <c:idx val="0"/>
          <c:order val="0"/>
          <c:explosion val="24"/>
          <c:dPt>
            <c:idx val="0"/>
            <c:bubble3D val="0"/>
            <c:explosion val="9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30B-49E7-8204-4625B2C379EE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30B-49E7-8204-4625B2C379EE}"/>
              </c:ext>
            </c:extLst>
          </c:dPt>
          <c:dPt>
            <c:idx val="2"/>
            <c:bubble3D val="0"/>
            <c:explosion val="14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30B-49E7-8204-4625B2C379EE}"/>
              </c:ext>
            </c:extLst>
          </c:dPt>
          <c:dLbls>
            <c:dLbl>
              <c:idx val="1"/>
              <c:layout>
                <c:manualLayout>
                  <c:x val="7.0163544125761909E-2"/>
                  <c:y val="-9.79017375596458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0B-49E7-8204-4625B2C379EE}"/>
                </c:ext>
              </c:extLst>
            </c:dLbl>
            <c:dLbl>
              <c:idx val="2"/>
              <c:layout>
                <c:manualLayout>
                  <c:x val="4.9908322060216226E-2"/>
                  <c:y val="-1.69387024316300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0B-49E7-8204-4625B2C379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'Insurance Status'!$N$2:$N$4</c:f>
              <c:strCache>
                <c:ptCount val="3"/>
                <c:pt idx="0">
                  <c:v>No insurance</c:v>
                </c:pt>
                <c:pt idx="1">
                  <c:v>1 insurance</c:v>
                </c:pt>
                <c:pt idx="2">
                  <c:v>2+ insurances</c:v>
                </c:pt>
              </c:strCache>
            </c:strRef>
          </c:cat>
          <c:val>
            <c:numRef>
              <c:f>'Insurance Status'!$O$2:$O$4</c:f>
              <c:numCache>
                <c:formatCode>General</c:formatCode>
                <c:ptCount val="3"/>
                <c:pt idx="0">
                  <c:v>88</c:v>
                </c:pt>
                <c:pt idx="1">
                  <c:v>106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0B-49E7-8204-4625B2C379E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1982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$84,957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84957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05-49E5-A744-3D595C3762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1990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$930,932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930932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05-49E5-A744-3D595C3762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1994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$1,713,315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1713315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05-49E5-A744-3D595C3762C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1998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$2,682,072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2682072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305-49E5-A744-3D595C3762C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2002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$5,380,232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5380232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305-49E5-A744-3D595C3762C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2004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$6,171,254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6171254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305-49E5-A744-3D595C3762C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$7,571,000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7571000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305-49E5-A744-3D595C3762CF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$9,465,549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Sheet1!$I$2</c:f>
              <c:numCache>
                <c:formatCode>General</c:formatCode>
                <c:ptCount val="1"/>
                <c:pt idx="0">
                  <c:v>9465549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305-49E5-A744-3D595C3762CF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$11,200,000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Sheet1!$J$2</c:f>
              <c:numCache>
                <c:formatCode>General</c:formatCode>
                <c:ptCount val="1"/>
                <c:pt idx="0">
                  <c:v>11200000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305-49E5-A744-3D595C3762CF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$14,338,256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305-49E5-A744-3D595C3762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Agency Budget</c:v>
                </c:pt>
              </c:strCache>
            </c:strRef>
          </c:cat>
          <c:val>
            <c:numRef>
              <c:f>Sheet1!$K$2</c:f>
              <c:numCache>
                <c:formatCode>General</c:formatCode>
                <c:ptCount val="1"/>
                <c:pt idx="0">
                  <c:v>14338256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305-49E5-A744-3D595C3762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09315072"/>
        <c:axId val="106899712"/>
      </c:barChart>
      <c:catAx>
        <c:axId val="1093150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6899712"/>
        <c:crosses val="autoZero"/>
        <c:auto val="1"/>
        <c:lblAlgn val="ctr"/>
        <c:lblOffset val="100"/>
        <c:noMultiLvlLbl val="0"/>
      </c:catAx>
      <c:valAx>
        <c:axId val="10689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9315072"/>
        <c:crosses val="autoZero"/>
        <c:crossBetween val="between"/>
        <c:dispUnits>
          <c:builtInUnit val="millions"/>
          <c:dispUnitsLbl/>
        </c:dispUnits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Insurance Status</a:t>
            </a:r>
          </a:p>
        </c:rich>
      </c:tx>
      <c:layout>
        <c:manualLayout>
          <c:xMode val="edge"/>
          <c:yMode val="edge"/>
          <c:x val="0.20993743048889887"/>
          <c:y val="0.343536423453274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86199535142527E-2"/>
          <c:y val="0.37723990839877342"/>
          <c:w val="0.62293116846040597"/>
          <c:h val="0.56682777925581007"/>
        </c:manualLayout>
      </c:layout>
      <c:pie3DChart>
        <c:varyColors val="1"/>
        <c:ser>
          <c:idx val="0"/>
          <c:order val="0"/>
          <c:tx>
            <c:strRef>
              <c:f>'Insurance Status'!$P$1</c:f>
              <c:strCache>
                <c:ptCount val="1"/>
                <c:pt idx="0">
                  <c:v>Everyone except DBHDS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077-4997-8EB9-A7E16B47C9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077-4997-8EB9-A7E16B47C9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077-4997-8EB9-A7E16B47C9D2}"/>
              </c:ext>
            </c:extLst>
          </c:dPt>
          <c:dLbls>
            <c:dLbl>
              <c:idx val="0"/>
              <c:layout>
                <c:manualLayout>
                  <c:x val="-0.1778501022746444"/>
                  <c:y val="7.344503226282779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77-4997-8EB9-A7E16B47C9D2}"/>
                </c:ext>
              </c:extLst>
            </c:dLbl>
            <c:dLbl>
              <c:idx val="1"/>
              <c:layout>
                <c:manualLayout>
                  <c:x val="-0.11089673272726308"/>
                  <c:y val="-0.242700765931879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77-4997-8EB9-A7E16B47C9D2}"/>
                </c:ext>
              </c:extLst>
            </c:dLbl>
            <c:dLbl>
              <c:idx val="2"/>
              <c:layout>
                <c:manualLayout>
                  <c:x val="0.13992678414037946"/>
                  <c:y val="6.0251897008448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77-4997-8EB9-A7E16B47C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'Insurance Status'!$N$2:$N$4</c:f>
              <c:strCache>
                <c:ptCount val="3"/>
                <c:pt idx="0">
                  <c:v>No insurance</c:v>
                </c:pt>
                <c:pt idx="1">
                  <c:v>1 insurance</c:v>
                </c:pt>
                <c:pt idx="2">
                  <c:v>2+ insurances</c:v>
                </c:pt>
              </c:strCache>
            </c:strRef>
          </c:cat>
          <c:val>
            <c:numRef>
              <c:f>'Insurance Status'!$P$2:$P$4</c:f>
              <c:numCache>
                <c:formatCode>General</c:formatCode>
                <c:ptCount val="3"/>
                <c:pt idx="0">
                  <c:v>123</c:v>
                </c:pt>
                <c:pt idx="1">
                  <c:v>211</c:v>
                </c:pt>
                <c:pt idx="2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77-4997-8EB9-A7E16B47C9D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80370216880785E-2"/>
          <c:y val="0.207115197929026"/>
          <c:w val="0.39885155802893058"/>
          <c:h val="0.72667475640887358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129467369210435"/>
          <c:y val="0.79412109445223455"/>
          <c:w val="0.18034574625540228"/>
          <c:h val="0.20156132024592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346496288831222"/>
          <c:y val="0.16642356598629052"/>
          <c:w val="0.45524052568693479"/>
          <c:h val="0.83357643401370951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77-40B7-B6E3-5BBC66E6920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77-40B7-B6E3-5BBC66E69200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77-40B7-B6E3-5BBC66E69200}"/>
              </c:ext>
            </c:extLst>
          </c:dPt>
          <c:dLbls>
            <c:dLbl>
              <c:idx val="0"/>
              <c:layout>
                <c:manualLayout>
                  <c:x val="-0.19004086583101723"/>
                  <c:y val="5.1262135922330093E-3"/>
                </c:manualLayout>
              </c:layout>
              <c:tx>
                <c:rich>
                  <a:bodyPr/>
                  <a:lstStyle/>
                  <a:p>
                    <a:fld id="{4D6EDF8E-978D-4831-B9AF-19F2B731A6DD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73%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77-40B7-B6E3-5BBC66E69200}"/>
                </c:ext>
              </c:extLst>
            </c:dLbl>
            <c:dLbl>
              <c:idx val="1"/>
              <c:layout>
                <c:manualLayout>
                  <c:x val="0.13038100082950438"/>
                  <c:y val="-9.73946727343738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779B23-1F74-4881-B793-C043821F6B22}" type="CATEGORYNAME">
                      <a:rPr lang="en-US" sz="1600"/>
                      <a:pPr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/>
                      <a:t>
27%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74510392555724"/>
                      <c:h val="0.276683078150229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77-40B7-B6E3-5BBC66E6920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77-40B7-B6E3-5BBC66E692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'Homeless-Chronic'!$Q$7:$Q$9</c:f>
              <c:strCache>
                <c:ptCount val="3"/>
                <c:pt idx="0">
                  <c:v>Chronically Homeless</c:v>
                </c:pt>
                <c:pt idx="1">
                  <c:v>Not chronically homeless</c:v>
                </c:pt>
                <c:pt idx="2">
                  <c:v>Not Homeless</c:v>
                </c:pt>
              </c:strCache>
            </c:strRef>
          </c:cat>
          <c:val>
            <c:numRef>
              <c:f>'Homeless-Chronic'!$R$7:$R$9</c:f>
              <c:numCache>
                <c:formatCode>General</c:formatCode>
                <c:ptCount val="3"/>
                <c:pt idx="0">
                  <c:v>50</c:v>
                </c:pt>
                <c:pt idx="1">
                  <c:v>18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77-40B7-B6E3-5BBC66E6920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48389060063146E-2"/>
          <c:y val="9.6403021050940077E-2"/>
          <c:w val="0.5180898221055702"/>
          <c:h val="0.875466066741657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AD-438B-B1FB-309165C6C6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AD-438B-B1FB-309165C6C669}"/>
              </c:ext>
            </c:extLst>
          </c:dPt>
          <c:dLbls>
            <c:dLbl>
              <c:idx val="0"/>
              <c:layout>
                <c:manualLayout>
                  <c:x val="-0.19304335146512483"/>
                  <c:y val="-0.2371944935454496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AD-438B-B1FB-309165C6C669}"/>
                </c:ext>
              </c:extLst>
            </c:dLbl>
            <c:dLbl>
              <c:idx val="1"/>
              <c:layout>
                <c:manualLayout>
                  <c:x val="8.8226761509883733E-2"/>
                  <c:y val="0.127126680593497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AD-438B-B1FB-309165C6C6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'Homeless-Chronic'!$L$4:$L$5</c:f>
              <c:strCache>
                <c:ptCount val="2"/>
                <c:pt idx="0">
                  <c:v>Homeless</c:v>
                </c:pt>
                <c:pt idx="1">
                  <c:v>Not Homeless</c:v>
                </c:pt>
              </c:strCache>
            </c:strRef>
          </c:cat>
          <c:val>
            <c:numRef>
              <c:f>'Homeless-Chronic'!$M$4:$M$5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AD-438B-B1FB-309165C6C6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9C-42EC-9411-59D40EE0433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9C-42EC-9411-59D40EE04331}"/>
              </c:ext>
            </c:extLst>
          </c:dPt>
          <c:dLbls>
            <c:dLbl>
              <c:idx val="0"/>
              <c:layout>
                <c:manualLayout>
                  <c:x val="-0.16982581487680437"/>
                  <c:y val="0.18472222222222223"/>
                </c:manualLayout>
              </c:layout>
              <c:tx>
                <c:rich>
                  <a:bodyPr/>
                  <a:lstStyle/>
                  <a:p>
                    <a:fld id="{02EA2E26-CB31-4F23-8792-2150A97EFFA1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CE7A37EB-9E08-46C3-93C9-6B5A2974043C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/>
                      <a:t> (87)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25767775508363"/>
                      <c:h val="0.17708333333333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C9C-42EC-9411-59D40EE04331}"/>
                </c:ext>
              </c:extLst>
            </c:dLbl>
            <c:dLbl>
              <c:idx val="1"/>
              <c:layout>
                <c:manualLayout>
                  <c:x val="0.2744362357160286"/>
                  <c:y val="-0.19651290463692039"/>
                </c:manualLayout>
              </c:layout>
              <c:tx>
                <c:rich>
                  <a:bodyPr/>
                  <a:lstStyle/>
                  <a:p>
                    <a:fld id="{F55E6366-04C7-439E-91C7-6505B6FF22EE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2B747F76-56F7-4D0F-A00F-BC60860F426C}" type="PERCENTAGE">
                      <a:rPr lang="en-US" baseline="0" smtClean="0"/>
                      <a:pPr/>
                      <a:t>[PERCENTAGE]</a:t>
                    </a:fld>
                    <a:r>
                      <a:rPr lang="en-US" baseline="0" dirty="0"/>
                      <a:t> (421)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74128331051944"/>
                      <c:h val="0.289583333333333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C9C-42EC-9411-59D40EE043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Hospitalization!$O$3:$O$4</c:f>
              <c:strCache>
                <c:ptCount val="2"/>
                <c:pt idx="0">
                  <c:v>Consumers Hospitalized</c:v>
                </c:pt>
                <c:pt idx="1">
                  <c:v>Consumers Not Hospitalized</c:v>
                </c:pt>
              </c:strCache>
            </c:strRef>
          </c:cat>
          <c:val>
            <c:numRef>
              <c:f>Hospitalization!$P$3:$P$4</c:f>
              <c:numCache>
                <c:formatCode>General</c:formatCode>
                <c:ptCount val="2"/>
                <c:pt idx="0">
                  <c:v>87</c:v>
                </c:pt>
                <c:pt idx="1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9C-42EC-9411-59D40EE0433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36-48DB-A8D1-DB5AC688EF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36-48DB-A8D1-DB5AC688EFFF}"/>
              </c:ext>
            </c:extLst>
          </c:dPt>
          <c:dLbls>
            <c:dLbl>
              <c:idx val="0"/>
              <c:layout>
                <c:manualLayout>
                  <c:x val="-0.230036746558438"/>
                  <c:y val="-0.17207871471585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97943899035324"/>
                      <c:h val="0.284634461634513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F36-48DB-A8D1-DB5AC688EFFF}"/>
                </c:ext>
              </c:extLst>
            </c:dLbl>
            <c:dLbl>
              <c:idx val="1"/>
              <c:layout>
                <c:manualLayout>
                  <c:x val="0.20686362334472899"/>
                  <c:y val="0.21178559564990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97943899035324"/>
                      <c:h val="0.284634461634513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F36-48DB-A8D1-DB5AC688EF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Hospitalization!$O$7:$O$8</c:f>
              <c:strCache>
                <c:ptCount val="2"/>
                <c:pt idx="0">
                  <c:v>Consumers hospitalized for medical reasons</c:v>
                </c:pt>
                <c:pt idx="1">
                  <c:v>Consumers hospitalized for psychiatric reasons</c:v>
                </c:pt>
              </c:strCache>
            </c:strRef>
          </c:cat>
          <c:val>
            <c:numRef>
              <c:f>Hospitalization!$P$7:$P$8</c:f>
              <c:numCache>
                <c:formatCode>General</c:formatCode>
                <c:ptCount val="2"/>
                <c:pt idx="0">
                  <c:v>43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36-48DB-A8D1-DB5AC688EFF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Hospitalization!$J$47</c:f>
              <c:strCache>
                <c:ptCount val="1"/>
                <c:pt idx="0">
                  <c:v># of Hospitalizations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Hospitalization!$I$48:$I$52</c:f>
              <c:strCache>
                <c:ptCount val="5"/>
                <c:pt idx="0">
                  <c:v>26-35</c:v>
                </c:pt>
                <c:pt idx="1">
                  <c:v>36-50</c:v>
                </c:pt>
                <c:pt idx="2">
                  <c:v>51-59</c:v>
                </c:pt>
                <c:pt idx="3">
                  <c:v>60-65</c:v>
                </c:pt>
                <c:pt idx="4">
                  <c:v>66+</c:v>
                </c:pt>
              </c:strCache>
            </c:strRef>
          </c:cat>
          <c:val>
            <c:numRef>
              <c:f>Hospitalization!$J$48:$J$52</c:f>
              <c:numCache>
                <c:formatCode>General</c:formatCode>
                <c:ptCount val="5"/>
                <c:pt idx="0">
                  <c:v>9</c:v>
                </c:pt>
                <c:pt idx="1">
                  <c:v>16</c:v>
                </c:pt>
                <c:pt idx="2">
                  <c:v>24</c:v>
                </c:pt>
                <c:pt idx="3">
                  <c:v>32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B-4EF7-8019-9B59B64A1F3B}"/>
            </c:ext>
          </c:extLst>
        </c:ser>
        <c:ser>
          <c:idx val="1"/>
          <c:order val="1"/>
          <c:tx>
            <c:strRef>
              <c:f>Hospitalization!$K$47</c:f>
              <c:strCache>
                <c:ptCount val="1"/>
                <c:pt idx="0">
                  <c:v>Average Length of Hospitalization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Hospitalization!$I$48:$I$52</c:f>
              <c:strCache>
                <c:ptCount val="5"/>
                <c:pt idx="0">
                  <c:v>26-35</c:v>
                </c:pt>
                <c:pt idx="1">
                  <c:v>36-50</c:v>
                </c:pt>
                <c:pt idx="2">
                  <c:v>51-59</c:v>
                </c:pt>
                <c:pt idx="3">
                  <c:v>60-65</c:v>
                </c:pt>
                <c:pt idx="4">
                  <c:v>66+</c:v>
                </c:pt>
              </c:strCache>
            </c:strRef>
          </c:cat>
          <c:val>
            <c:numRef>
              <c:f>Hospitalization!$K$48:$K$52</c:f>
              <c:numCache>
                <c:formatCode>0</c:formatCode>
                <c:ptCount val="5"/>
                <c:pt idx="0">
                  <c:v>6.4444444444444446</c:v>
                </c:pt>
                <c:pt idx="1">
                  <c:v>7.1875</c:v>
                </c:pt>
                <c:pt idx="2">
                  <c:v>9.1666666666666661</c:v>
                </c:pt>
                <c:pt idx="3">
                  <c:v>9.25</c:v>
                </c:pt>
                <c:pt idx="4">
                  <c:v>26.666666666666668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AB-4EF7-8019-9B59B64A1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5151240"/>
        <c:axId val="655152224"/>
      </c:barChart>
      <c:catAx>
        <c:axId val="65515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52224"/>
        <c:crosses val="autoZero"/>
        <c:auto val="1"/>
        <c:lblAlgn val="ctr"/>
        <c:lblOffset val="100"/>
        <c:noMultiLvlLbl val="0"/>
      </c:catAx>
      <c:valAx>
        <c:axId val="655152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151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9BFFB-189F-4757-BB69-4E169C587DCE}" type="doc">
      <dgm:prSet loTypeId="urn:microsoft.com/office/officeart/2005/8/layout/radial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62BF503-0E6C-4E16-98EF-A0DA26BA6FE2}">
      <dgm:prSet phldrT="[Text]"/>
      <dgm:spPr/>
      <dgm:t>
        <a:bodyPr/>
        <a:lstStyle/>
        <a:p>
          <a:r>
            <a:rPr lang="en-US" dirty="0"/>
            <a:t>Recovery</a:t>
          </a:r>
        </a:p>
      </dgm:t>
    </dgm:pt>
    <dgm:pt modelId="{17FB5071-7D60-49DC-AACD-684375F295B5}" type="parTrans" cxnId="{AFC141F7-ED6E-458A-921A-09302271B80D}">
      <dgm:prSet/>
      <dgm:spPr/>
      <dgm:t>
        <a:bodyPr/>
        <a:lstStyle/>
        <a:p>
          <a:endParaRPr lang="en-US"/>
        </a:p>
      </dgm:t>
    </dgm:pt>
    <dgm:pt modelId="{C9B98AC0-DDFF-4A2E-8279-259A3262B383}" type="sibTrans" cxnId="{AFC141F7-ED6E-458A-921A-09302271B80D}">
      <dgm:prSet/>
      <dgm:spPr/>
      <dgm:t>
        <a:bodyPr/>
        <a:lstStyle/>
        <a:p>
          <a:endParaRPr lang="en-US"/>
        </a:p>
      </dgm:t>
    </dgm:pt>
    <dgm:pt modelId="{4FA7F892-EC1C-47B3-A3EB-12106E8D012D}">
      <dgm:prSet phldrT="[Text]"/>
      <dgm:spPr/>
      <dgm:t>
        <a:bodyPr/>
        <a:lstStyle/>
        <a:p>
          <a:r>
            <a:rPr lang="en-US" dirty="0"/>
            <a:t>Client Services and Healthcare</a:t>
          </a:r>
        </a:p>
      </dgm:t>
    </dgm:pt>
    <dgm:pt modelId="{E477E335-D7AB-47DE-A494-DC1135285939}" type="parTrans" cxnId="{CC488439-6E7C-4F91-A199-B57BE66631C4}">
      <dgm:prSet/>
      <dgm:spPr/>
      <dgm:t>
        <a:bodyPr/>
        <a:lstStyle/>
        <a:p>
          <a:endParaRPr lang="en-US"/>
        </a:p>
      </dgm:t>
    </dgm:pt>
    <dgm:pt modelId="{2F0E1DFC-189B-482A-BDF6-355763FB5AA9}" type="sibTrans" cxnId="{CC488439-6E7C-4F91-A199-B57BE66631C4}">
      <dgm:prSet/>
      <dgm:spPr/>
      <dgm:t>
        <a:bodyPr/>
        <a:lstStyle/>
        <a:p>
          <a:endParaRPr lang="en-US"/>
        </a:p>
      </dgm:t>
    </dgm:pt>
    <dgm:pt modelId="{C4171927-22BE-4816-9CB7-7802E3250E15}">
      <dgm:prSet phldrT="[Text]"/>
      <dgm:spPr/>
      <dgm:t>
        <a:bodyPr/>
        <a:lstStyle/>
        <a:p>
          <a:r>
            <a:rPr lang="en-US" dirty="0"/>
            <a:t>Acquisition and Development</a:t>
          </a:r>
        </a:p>
      </dgm:t>
    </dgm:pt>
    <dgm:pt modelId="{B068240F-21F3-4455-B788-46A03DCABC8C}" type="parTrans" cxnId="{0B2657D9-4C1E-4F31-9EAE-1B211EEA6633}">
      <dgm:prSet/>
      <dgm:spPr/>
      <dgm:t>
        <a:bodyPr/>
        <a:lstStyle/>
        <a:p>
          <a:endParaRPr lang="en-US"/>
        </a:p>
      </dgm:t>
    </dgm:pt>
    <dgm:pt modelId="{FDB7E7AB-0B83-43BE-BE65-3C19ACADF1C3}" type="sibTrans" cxnId="{0B2657D9-4C1E-4F31-9EAE-1B211EEA6633}">
      <dgm:prSet/>
      <dgm:spPr/>
      <dgm:t>
        <a:bodyPr/>
        <a:lstStyle/>
        <a:p>
          <a:endParaRPr lang="en-US"/>
        </a:p>
      </dgm:t>
    </dgm:pt>
    <dgm:pt modelId="{7360463D-31BE-4634-BFB2-D5F06A35E9B4}">
      <dgm:prSet phldrT="[Text]"/>
      <dgm:spPr/>
      <dgm:t>
        <a:bodyPr/>
        <a:lstStyle/>
        <a:p>
          <a:r>
            <a:rPr lang="en-US" dirty="0"/>
            <a:t>Education and Advocacy</a:t>
          </a:r>
        </a:p>
      </dgm:t>
    </dgm:pt>
    <dgm:pt modelId="{3FE91C3A-87E5-4CAD-A221-706362D8FBF2}" type="parTrans" cxnId="{A5F0A99F-9EE2-4CDE-8839-05FB429B2F41}">
      <dgm:prSet/>
      <dgm:spPr/>
      <dgm:t>
        <a:bodyPr/>
        <a:lstStyle/>
        <a:p>
          <a:endParaRPr lang="en-US"/>
        </a:p>
      </dgm:t>
    </dgm:pt>
    <dgm:pt modelId="{6B9748FF-61C6-4DA7-83CE-38E26C602001}" type="sibTrans" cxnId="{A5F0A99F-9EE2-4CDE-8839-05FB429B2F41}">
      <dgm:prSet/>
      <dgm:spPr/>
      <dgm:t>
        <a:bodyPr/>
        <a:lstStyle/>
        <a:p>
          <a:endParaRPr lang="en-US"/>
        </a:p>
      </dgm:t>
    </dgm:pt>
    <dgm:pt modelId="{B93E7CB0-CB8C-4ACA-918E-DC37210D1D39}" type="pres">
      <dgm:prSet presAssocID="{3879BFFB-189F-4757-BB69-4E169C587D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F0338D5-FCC1-4DD4-9E6C-5D8ABEF521A1}" type="pres">
      <dgm:prSet presAssocID="{562BF503-0E6C-4E16-98EF-A0DA26BA6FE2}" presName="centerShape" presStyleLbl="node0" presStyleIdx="0" presStyleCnt="1" custLinFactNeighborX="-1331" custLinFactNeighborY="-2792"/>
      <dgm:spPr/>
    </dgm:pt>
    <dgm:pt modelId="{6A09E25C-14CE-454D-86F0-9B3B4ADCCB54}" type="pres">
      <dgm:prSet presAssocID="{4FA7F892-EC1C-47B3-A3EB-12106E8D012D}" presName="node" presStyleLbl="node1" presStyleIdx="0" presStyleCnt="3" custRadScaleRad="100096" custRadScaleInc="0">
        <dgm:presLayoutVars>
          <dgm:bulletEnabled val="1"/>
        </dgm:presLayoutVars>
      </dgm:prSet>
      <dgm:spPr/>
    </dgm:pt>
    <dgm:pt modelId="{E2F6BB16-8474-46C3-BBF9-E388B8CEA635}" type="pres">
      <dgm:prSet presAssocID="{4FA7F892-EC1C-47B3-A3EB-12106E8D012D}" presName="dummy" presStyleCnt="0"/>
      <dgm:spPr/>
    </dgm:pt>
    <dgm:pt modelId="{52554588-8626-4C07-80DC-6998CD5F31EC}" type="pres">
      <dgm:prSet presAssocID="{2F0E1DFC-189B-482A-BDF6-355763FB5AA9}" presName="sibTrans" presStyleLbl="sibTrans2D1" presStyleIdx="0" presStyleCnt="3"/>
      <dgm:spPr/>
    </dgm:pt>
    <dgm:pt modelId="{961F55C2-F540-462D-BB84-03354885B961}" type="pres">
      <dgm:prSet presAssocID="{C4171927-22BE-4816-9CB7-7802E3250E15}" presName="node" presStyleLbl="node1" presStyleIdx="1" presStyleCnt="3" custRadScaleRad="98887" custRadScaleInc="-30779">
        <dgm:presLayoutVars>
          <dgm:bulletEnabled val="1"/>
        </dgm:presLayoutVars>
      </dgm:prSet>
      <dgm:spPr/>
    </dgm:pt>
    <dgm:pt modelId="{3B350E45-4B8D-4893-9229-C7E6A5FEE770}" type="pres">
      <dgm:prSet presAssocID="{C4171927-22BE-4816-9CB7-7802E3250E15}" presName="dummy" presStyleCnt="0"/>
      <dgm:spPr/>
    </dgm:pt>
    <dgm:pt modelId="{034E0E11-B0EA-484D-AF7B-6CC65EE7FA78}" type="pres">
      <dgm:prSet presAssocID="{FDB7E7AB-0B83-43BE-BE65-3C19ACADF1C3}" presName="sibTrans" presStyleLbl="sibTrans2D1" presStyleIdx="1" presStyleCnt="3"/>
      <dgm:spPr/>
    </dgm:pt>
    <dgm:pt modelId="{26A90E4C-C57A-4B02-99A3-305773B76A79}" type="pres">
      <dgm:prSet presAssocID="{7360463D-31BE-4634-BFB2-D5F06A35E9B4}" presName="node" presStyleLbl="node1" presStyleIdx="2" presStyleCnt="3" custRadScaleRad="102908" custRadScaleInc="26955">
        <dgm:presLayoutVars>
          <dgm:bulletEnabled val="1"/>
        </dgm:presLayoutVars>
      </dgm:prSet>
      <dgm:spPr/>
    </dgm:pt>
    <dgm:pt modelId="{46BAC710-BADA-405A-A175-5529E4AC0E4A}" type="pres">
      <dgm:prSet presAssocID="{7360463D-31BE-4634-BFB2-D5F06A35E9B4}" presName="dummy" presStyleCnt="0"/>
      <dgm:spPr/>
    </dgm:pt>
    <dgm:pt modelId="{9AA78640-EC8A-4900-A3AB-F2EAE2573990}" type="pres">
      <dgm:prSet presAssocID="{6B9748FF-61C6-4DA7-83CE-38E26C602001}" presName="sibTrans" presStyleLbl="sibTrans2D1" presStyleIdx="2" presStyleCnt="3" custLinFactNeighborX="-4107" custLinFactNeighborY="-2511"/>
      <dgm:spPr/>
    </dgm:pt>
  </dgm:ptLst>
  <dgm:cxnLst>
    <dgm:cxn modelId="{CC488439-6E7C-4F91-A199-B57BE66631C4}" srcId="{562BF503-0E6C-4E16-98EF-A0DA26BA6FE2}" destId="{4FA7F892-EC1C-47B3-A3EB-12106E8D012D}" srcOrd="0" destOrd="0" parTransId="{E477E335-D7AB-47DE-A494-DC1135285939}" sibTransId="{2F0E1DFC-189B-482A-BDF6-355763FB5AA9}"/>
    <dgm:cxn modelId="{DE1C3C3C-AA67-4869-AA33-CE7264B8D193}" type="presOf" srcId="{C4171927-22BE-4816-9CB7-7802E3250E15}" destId="{961F55C2-F540-462D-BB84-03354885B961}" srcOrd="0" destOrd="0" presId="urn:microsoft.com/office/officeart/2005/8/layout/radial6"/>
    <dgm:cxn modelId="{E9EC4063-8E7C-46C6-A11A-842941486193}" type="presOf" srcId="{562BF503-0E6C-4E16-98EF-A0DA26BA6FE2}" destId="{4F0338D5-FCC1-4DD4-9E6C-5D8ABEF521A1}" srcOrd="0" destOrd="0" presId="urn:microsoft.com/office/officeart/2005/8/layout/radial6"/>
    <dgm:cxn modelId="{43655253-0681-4598-9303-EDDA0EF11375}" type="presOf" srcId="{6B9748FF-61C6-4DA7-83CE-38E26C602001}" destId="{9AA78640-EC8A-4900-A3AB-F2EAE2573990}" srcOrd="0" destOrd="0" presId="urn:microsoft.com/office/officeart/2005/8/layout/radial6"/>
    <dgm:cxn modelId="{349E5B99-7719-4396-80B2-3514E58E8AC4}" type="presOf" srcId="{7360463D-31BE-4634-BFB2-D5F06A35E9B4}" destId="{26A90E4C-C57A-4B02-99A3-305773B76A79}" srcOrd="0" destOrd="0" presId="urn:microsoft.com/office/officeart/2005/8/layout/radial6"/>
    <dgm:cxn modelId="{A5F0A99F-9EE2-4CDE-8839-05FB429B2F41}" srcId="{562BF503-0E6C-4E16-98EF-A0DA26BA6FE2}" destId="{7360463D-31BE-4634-BFB2-D5F06A35E9B4}" srcOrd="2" destOrd="0" parTransId="{3FE91C3A-87E5-4CAD-A221-706362D8FBF2}" sibTransId="{6B9748FF-61C6-4DA7-83CE-38E26C602001}"/>
    <dgm:cxn modelId="{91031FAD-BF96-40BE-9052-8D9B01DDC917}" type="presOf" srcId="{4FA7F892-EC1C-47B3-A3EB-12106E8D012D}" destId="{6A09E25C-14CE-454D-86F0-9B3B4ADCCB54}" srcOrd="0" destOrd="0" presId="urn:microsoft.com/office/officeart/2005/8/layout/radial6"/>
    <dgm:cxn modelId="{C32F04D9-A538-4557-8259-4FCCAA272A49}" type="presOf" srcId="{2F0E1DFC-189B-482A-BDF6-355763FB5AA9}" destId="{52554588-8626-4C07-80DC-6998CD5F31EC}" srcOrd="0" destOrd="0" presId="urn:microsoft.com/office/officeart/2005/8/layout/radial6"/>
    <dgm:cxn modelId="{0B2657D9-4C1E-4F31-9EAE-1B211EEA6633}" srcId="{562BF503-0E6C-4E16-98EF-A0DA26BA6FE2}" destId="{C4171927-22BE-4816-9CB7-7802E3250E15}" srcOrd="1" destOrd="0" parTransId="{B068240F-21F3-4455-B788-46A03DCABC8C}" sibTransId="{FDB7E7AB-0B83-43BE-BE65-3C19ACADF1C3}"/>
    <dgm:cxn modelId="{733C1EE3-80C9-47E2-981C-E34D5FE62229}" type="presOf" srcId="{3879BFFB-189F-4757-BB69-4E169C587DCE}" destId="{B93E7CB0-CB8C-4ACA-918E-DC37210D1D39}" srcOrd="0" destOrd="0" presId="urn:microsoft.com/office/officeart/2005/8/layout/radial6"/>
    <dgm:cxn modelId="{B24543E7-4716-499C-98C2-A5FBD75CD1A2}" type="presOf" srcId="{FDB7E7AB-0B83-43BE-BE65-3C19ACADF1C3}" destId="{034E0E11-B0EA-484D-AF7B-6CC65EE7FA78}" srcOrd="0" destOrd="0" presId="urn:microsoft.com/office/officeart/2005/8/layout/radial6"/>
    <dgm:cxn modelId="{AFC141F7-ED6E-458A-921A-09302271B80D}" srcId="{3879BFFB-189F-4757-BB69-4E169C587DCE}" destId="{562BF503-0E6C-4E16-98EF-A0DA26BA6FE2}" srcOrd="0" destOrd="0" parTransId="{17FB5071-7D60-49DC-AACD-684375F295B5}" sibTransId="{C9B98AC0-DDFF-4A2E-8279-259A3262B383}"/>
    <dgm:cxn modelId="{82167747-C171-4929-832A-BE6B0B36C008}" type="presParOf" srcId="{B93E7CB0-CB8C-4ACA-918E-DC37210D1D39}" destId="{4F0338D5-FCC1-4DD4-9E6C-5D8ABEF521A1}" srcOrd="0" destOrd="0" presId="urn:microsoft.com/office/officeart/2005/8/layout/radial6"/>
    <dgm:cxn modelId="{124B160B-8C8E-4DFF-A97F-00EA7FAD4E27}" type="presParOf" srcId="{B93E7CB0-CB8C-4ACA-918E-DC37210D1D39}" destId="{6A09E25C-14CE-454D-86F0-9B3B4ADCCB54}" srcOrd="1" destOrd="0" presId="urn:microsoft.com/office/officeart/2005/8/layout/radial6"/>
    <dgm:cxn modelId="{87419DF5-A235-45FF-913B-345782205ACE}" type="presParOf" srcId="{B93E7CB0-CB8C-4ACA-918E-DC37210D1D39}" destId="{E2F6BB16-8474-46C3-BBF9-E388B8CEA635}" srcOrd="2" destOrd="0" presId="urn:microsoft.com/office/officeart/2005/8/layout/radial6"/>
    <dgm:cxn modelId="{D908E694-FCE4-4E17-9135-87424C99DA89}" type="presParOf" srcId="{B93E7CB0-CB8C-4ACA-918E-DC37210D1D39}" destId="{52554588-8626-4C07-80DC-6998CD5F31EC}" srcOrd="3" destOrd="0" presId="urn:microsoft.com/office/officeart/2005/8/layout/radial6"/>
    <dgm:cxn modelId="{CF626D9C-97C2-47A8-9C7D-FEB0CA766110}" type="presParOf" srcId="{B93E7CB0-CB8C-4ACA-918E-DC37210D1D39}" destId="{961F55C2-F540-462D-BB84-03354885B961}" srcOrd="4" destOrd="0" presId="urn:microsoft.com/office/officeart/2005/8/layout/radial6"/>
    <dgm:cxn modelId="{4ED72401-E8DD-43DD-93D4-A73AE77AB7AC}" type="presParOf" srcId="{B93E7CB0-CB8C-4ACA-918E-DC37210D1D39}" destId="{3B350E45-4B8D-4893-9229-C7E6A5FEE770}" srcOrd="5" destOrd="0" presId="urn:microsoft.com/office/officeart/2005/8/layout/radial6"/>
    <dgm:cxn modelId="{C4F4DFC8-6E93-43CF-B03C-EDDA1D58EB45}" type="presParOf" srcId="{B93E7CB0-CB8C-4ACA-918E-DC37210D1D39}" destId="{034E0E11-B0EA-484D-AF7B-6CC65EE7FA78}" srcOrd="6" destOrd="0" presId="urn:microsoft.com/office/officeart/2005/8/layout/radial6"/>
    <dgm:cxn modelId="{D1141FCB-6D41-45F2-9465-87041D3F1164}" type="presParOf" srcId="{B93E7CB0-CB8C-4ACA-918E-DC37210D1D39}" destId="{26A90E4C-C57A-4B02-99A3-305773B76A79}" srcOrd="7" destOrd="0" presId="urn:microsoft.com/office/officeart/2005/8/layout/radial6"/>
    <dgm:cxn modelId="{49B3884A-D8A7-45E5-B48A-93CBF8F6563C}" type="presParOf" srcId="{B93E7CB0-CB8C-4ACA-918E-DC37210D1D39}" destId="{46BAC710-BADA-405A-A175-5529E4AC0E4A}" srcOrd="8" destOrd="0" presId="urn:microsoft.com/office/officeart/2005/8/layout/radial6"/>
    <dgm:cxn modelId="{9F66D220-A1CD-429E-90A0-D21F0DE178C2}" type="presParOf" srcId="{B93E7CB0-CB8C-4ACA-918E-DC37210D1D39}" destId="{9AA78640-EC8A-4900-A3AB-F2EAE257399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D8EBC-BB88-4F9E-BF21-70990A158917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641617-5DDA-4857-B22A-8C0FA8FF4688}">
      <dgm:prSet phldrT="[Text]" custT="1"/>
      <dgm:spPr/>
      <dgm:t>
        <a:bodyPr/>
        <a:lstStyle/>
        <a:p>
          <a:r>
            <a:rPr lang="en-US" sz="1600" b="1" dirty="0"/>
            <a:t>73% of homeless are Chronically Homeless</a:t>
          </a:r>
        </a:p>
      </dgm:t>
    </dgm:pt>
    <dgm:pt modelId="{BE852892-F63F-472B-8B89-0B3DFD5D7BAA}" type="parTrans" cxnId="{DA977102-D2DF-4E7B-8DE6-82EBBCEFD713}">
      <dgm:prSet/>
      <dgm:spPr/>
      <dgm:t>
        <a:bodyPr/>
        <a:lstStyle/>
        <a:p>
          <a:endParaRPr lang="en-US"/>
        </a:p>
      </dgm:t>
    </dgm:pt>
    <dgm:pt modelId="{3E6B1BFF-4EC2-4589-85E3-4D86C8D59918}" type="sibTrans" cxnId="{DA977102-D2DF-4E7B-8DE6-82EBBCEFD713}">
      <dgm:prSet/>
      <dgm:spPr/>
      <dgm:t>
        <a:bodyPr/>
        <a:lstStyle/>
        <a:p>
          <a:endParaRPr lang="en-US"/>
        </a:p>
      </dgm:t>
    </dgm:pt>
    <dgm:pt modelId="{078D13D4-A96C-4D60-AEFA-05BD261408EB}" type="pres">
      <dgm:prSet presAssocID="{848D8EBC-BB88-4F9E-BF21-70990A158917}" presName="Name0" presStyleCnt="0">
        <dgm:presLayoutVars>
          <dgm:chMax val="7"/>
          <dgm:chPref val="5"/>
        </dgm:presLayoutVars>
      </dgm:prSet>
      <dgm:spPr/>
    </dgm:pt>
    <dgm:pt modelId="{F61CB09C-F08B-4184-A7F2-F6A028A363EF}" type="pres">
      <dgm:prSet presAssocID="{848D8EBC-BB88-4F9E-BF21-70990A158917}" presName="arrowNode" presStyleLbl="node1" presStyleIdx="0" presStyleCnt="1" custAng="18958927" custLinFactNeighborX="9110" custLinFactNeighborY="2143"/>
      <dgm:spPr>
        <a:solidFill>
          <a:schemeClr val="accent2">
            <a:lumMod val="60000"/>
            <a:lumOff val="40000"/>
          </a:schemeClr>
        </a:solidFill>
      </dgm:spPr>
    </dgm:pt>
    <dgm:pt modelId="{05A51AF2-02BC-4336-92D7-9A02F0A62210}" type="pres">
      <dgm:prSet presAssocID="{CF641617-5DDA-4857-B22A-8C0FA8FF4688}" presName="txNode1" presStyleLbl="revTx" presStyleIdx="0" presStyleCnt="1" custScaleX="81573" custLinFactY="149737" custLinFactNeighborX="96990" custLinFactNeighborY="200000">
        <dgm:presLayoutVars>
          <dgm:bulletEnabled val="1"/>
        </dgm:presLayoutVars>
      </dgm:prSet>
      <dgm:spPr/>
    </dgm:pt>
  </dgm:ptLst>
  <dgm:cxnLst>
    <dgm:cxn modelId="{DA977102-D2DF-4E7B-8DE6-82EBBCEFD713}" srcId="{848D8EBC-BB88-4F9E-BF21-70990A158917}" destId="{CF641617-5DDA-4857-B22A-8C0FA8FF4688}" srcOrd="0" destOrd="0" parTransId="{BE852892-F63F-472B-8B89-0B3DFD5D7BAA}" sibTransId="{3E6B1BFF-4EC2-4589-85E3-4D86C8D59918}"/>
    <dgm:cxn modelId="{154E6395-EE66-404C-B860-A73A6F85B778}" type="presOf" srcId="{848D8EBC-BB88-4F9E-BF21-70990A158917}" destId="{078D13D4-A96C-4D60-AEFA-05BD261408EB}" srcOrd="0" destOrd="0" presId="urn:microsoft.com/office/officeart/2009/3/layout/DescendingProcess"/>
    <dgm:cxn modelId="{5C32F59E-D617-44DC-879E-FEC4D2DEC2DC}" type="presOf" srcId="{CF641617-5DDA-4857-B22A-8C0FA8FF4688}" destId="{05A51AF2-02BC-4336-92D7-9A02F0A62210}" srcOrd="0" destOrd="0" presId="urn:microsoft.com/office/officeart/2009/3/layout/DescendingProcess"/>
    <dgm:cxn modelId="{40E5ED3B-6493-4CA9-A075-666254C849B4}" type="presParOf" srcId="{078D13D4-A96C-4D60-AEFA-05BD261408EB}" destId="{F61CB09C-F08B-4184-A7F2-F6A028A363EF}" srcOrd="0" destOrd="0" presId="urn:microsoft.com/office/officeart/2009/3/layout/DescendingProcess"/>
    <dgm:cxn modelId="{6C795C42-09BC-42C3-88B0-8A3BC818072E}" type="presParOf" srcId="{078D13D4-A96C-4D60-AEFA-05BD261408EB}" destId="{05A51AF2-02BC-4336-92D7-9A02F0A62210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E37B-B306-450A-8AE4-F9D2F84503DF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A71E59-36EF-4518-90E2-2EF4558E5A2A}">
      <dgm:prSet phldrT="[Text]" custT="1"/>
      <dgm:spPr/>
      <dgm:t>
        <a:bodyPr/>
        <a:lstStyle/>
        <a:p>
          <a:r>
            <a:rPr lang="en-US" sz="1600" b="1" dirty="0"/>
            <a:t>56% of those hospitalizations was for medical reasons</a:t>
          </a:r>
        </a:p>
      </dgm:t>
    </dgm:pt>
    <dgm:pt modelId="{9D8F842C-5AAE-4C1B-94C0-82D9E019C582}" type="parTrans" cxnId="{BB917752-FC92-4BBA-9AB1-AD26665F0D57}">
      <dgm:prSet/>
      <dgm:spPr/>
      <dgm:t>
        <a:bodyPr/>
        <a:lstStyle/>
        <a:p>
          <a:endParaRPr lang="en-US"/>
        </a:p>
      </dgm:t>
    </dgm:pt>
    <dgm:pt modelId="{116981A0-10B5-4C2F-925E-C89DD252DBB3}" type="sibTrans" cxnId="{BB917752-FC92-4BBA-9AB1-AD26665F0D57}">
      <dgm:prSet/>
      <dgm:spPr/>
      <dgm:t>
        <a:bodyPr/>
        <a:lstStyle/>
        <a:p>
          <a:endParaRPr lang="en-US"/>
        </a:p>
      </dgm:t>
    </dgm:pt>
    <dgm:pt modelId="{CCC356A0-306A-44FE-9F3A-B3113B8005E0}" type="pres">
      <dgm:prSet presAssocID="{7097E37B-B306-450A-8AE4-F9D2F84503DF}" presName="Name0" presStyleCnt="0">
        <dgm:presLayoutVars>
          <dgm:chMax val="7"/>
          <dgm:chPref val="5"/>
        </dgm:presLayoutVars>
      </dgm:prSet>
      <dgm:spPr/>
    </dgm:pt>
    <dgm:pt modelId="{F0300F35-DBBC-490C-BE7D-EACF0307566F}" type="pres">
      <dgm:prSet presAssocID="{7097E37B-B306-450A-8AE4-F9D2F84503DF}" presName="arrowNode" presStyleLbl="node1" presStyleIdx="0" presStyleCnt="1" custAng="20755526" custScaleX="76611" custScaleY="81806" custLinFactNeighborX="-19914" custLinFactNeighborY="6204"/>
      <dgm:spPr>
        <a:solidFill>
          <a:schemeClr val="accent5"/>
        </a:solidFill>
      </dgm:spPr>
    </dgm:pt>
    <dgm:pt modelId="{103CEC90-7A6B-40B6-A6A7-2979540FDFF5}" type="pres">
      <dgm:prSet presAssocID="{28A71E59-36EF-4518-90E2-2EF4558E5A2A}" presName="txNode1" presStyleLbl="revTx" presStyleIdx="0" presStyleCnt="1" custScaleX="184178" custLinFactY="25918" custLinFactNeighborX="39240" custLinFactNeighborY="100000">
        <dgm:presLayoutVars>
          <dgm:bulletEnabled val="1"/>
        </dgm:presLayoutVars>
      </dgm:prSet>
      <dgm:spPr/>
    </dgm:pt>
  </dgm:ptLst>
  <dgm:cxnLst>
    <dgm:cxn modelId="{CA7DF949-C97B-4EA8-8C71-D83E827FD6DF}" type="presOf" srcId="{28A71E59-36EF-4518-90E2-2EF4558E5A2A}" destId="{103CEC90-7A6B-40B6-A6A7-2979540FDFF5}" srcOrd="0" destOrd="0" presId="urn:microsoft.com/office/officeart/2009/3/layout/DescendingProcess"/>
    <dgm:cxn modelId="{BB917752-FC92-4BBA-9AB1-AD26665F0D57}" srcId="{7097E37B-B306-450A-8AE4-F9D2F84503DF}" destId="{28A71E59-36EF-4518-90E2-2EF4558E5A2A}" srcOrd="0" destOrd="0" parTransId="{9D8F842C-5AAE-4C1B-94C0-82D9E019C582}" sibTransId="{116981A0-10B5-4C2F-925E-C89DD252DBB3}"/>
    <dgm:cxn modelId="{A515C387-3654-4C51-B34A-4BD16C9B5FC5}" type="presOf" srcId="{7097E37B-B306-450A-8AE4-F9D2F84503DF}" destId="{CCC356A0-306A-44FE-9F3A-B3113B8005E0}" srcOrd="0" destOrd="0" presId="urn:microsoft.com/office/officeart/2009/3/layout/DescendingProcess"/>
    <dgm:cxn modelId="{A1750BE1-A9A6-47A0-BB1D-A9AD1F7A5D5E}" type="presParOf" srcId="{CCC356A0-306A-44FE-9F3A-B3113B8005E0}" destId="{F0300F35-DBBC-490C-BE7D-EACF0307566F}" srcOrd="0" destOrd="0" presId="urn:microsoft.com/office/officeart/2009/3/layout/DescendingProcess"/>
    <dgm:cxn modelId="{88ADF35C-5E08-41C3-8816-30485B90BA1D}" type="presParOf" srcId="{CCC356A0-306A-44FE-9F3A-B3113B8005E0}" destId="{103CEC90-7A6B-40B6-A6A7-2979540FDFF5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8640-EC8A-4900-A3AB-F2EAE2573990}">
      <dsp:nvSpPr>
        <dsp:cNvPr id="0" name=""/>
        <dsp:cNvSpPr/>
      </dsp:nvSpPr>
      <dsp:spPr>
        <a:xfrm>
          <a:off x="2304131" y="505747"/>
          <a:ext cx="4076015" cy="4076015"/>
        </a:xfrm>
        <a:prstGeom prst="blockArc">
          <a:avLst>
            <a:gd name="adj1" fmla="val 9606707"/>
            <a:gd name="adj2" fmla="val 16307875"/>
            <a:gd name="adj3" fmla="val 463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E0E11-B0EA-484D-AF7B-6CC65EE7FA78}">
      <dsp:nvSpPr>
        <dsp:cNvPr id="0" name=""/>
        <dsp:cNvSpPr/>
      </dsp:nvSpPr>
      <dsp:spPr>
        <a:xfrm>
          <a:off x="2492983" y="670614"/>
          <a:ext cx="4076015" cy="4076015"/>
        </a:xfrm>
        <a:prstGeom prst="blockArc">
          <a:avLst>
            <a:gd name="adj1" fmla="val 941658"/>
            <a:gd name="adj2" fmla="val 9720851"/>
            <a:gd name="adj3" fmla="val 463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54588-8626-4C07-80DC-6998CD5F31EC}">
      <dsp:nvSpPr>
        <dsp:cNvPr id="0" name=""/>
        <dsp:cNvSpPr/>
      </dsp:nvSpPr>
      <dsp:spPr>
        <a:xfrm>
          <a:off x="2511391" y="608947"/>
          <a:ext cx="4076015" cy="4076015"/>
        </a:xfrm>
        <a:prstGeom prst="blockArc">
          <a:avLst>
            <a:gd name="adj1" fmla="val 16239029"/>
            <a:gd name="adj2" fmla="val 1052796"/>
            <a:gd name="adj3" fmla="val 4637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338D5-FCC1-4DD4-9E6C-5D8ABEF521A1}">
      <dsp:nvSpPr>
        <dsp:cNvPr id="0" name=""/>
        <dsp:cNvSpPr/>
      </dsp:nvSpPr>
      <dsp:spPr>
        <a:xfrm>
          <a:off x="3581388" y="1600211"/>
          <a:ext cx="1875234" cy="18752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Recovery</a:t>
          </a:r>
        </a:p>
      </dsp:txBody>
      <dsp:txXfrm>
        <a:off x="3856010" y="1874833"/>
        <a:ext cx="1325990" cy="1325990"/>
      </dsp:txXfrm>
    </dsp:sp>
    <dsp:sp modelId="{6A09E25C-14CE-454D-86F0-9B3B4ADCCB54}">
      <dsp:nvSpPr>
        <dsp:cNvPr id="0" name=""/>
        <dsp:cNvSpPr/>
      </dsp:nvSpPr>
      <dsp:spPr>
        <a:xfrm>
          <a:off x="3915667" y="0"/>
          <a:ext cx="1312664" cy="13126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Client Services and Healthcare</a:t>
          </a:r>
        </a:p>
      </dsp:txBody>
      <dsp:txXfrm>
        <a:off x="4107902" y="192235"/>
        <a:ext cx="928194" cy="928194"/>
      </dsp:txXfrm>
    </dsp:sp>
    <dsp:sp modelId="{961F55C2-F540-462D-BB84-03354885B961}">
      <dsp:nvSpPr>
        <dsp:cNvPr id="0" name=""/>
        <dsp:cNvSpPr/>
      </dsp:nvSpPr>
      <dsp:spPr>
        <a:xfrm>
          <a:off x="5791193" y="2590798"/>
          <a:ext cx="1312664" cy="13126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Acquisition and Development</a:t>
          </a:r>
        </a:p>
      </dsp:txBody>
      <dsp:txXfrm>
        <a:off x="5983428" y="2783033"/>
        <a:ext cx="928194" cy="928194"/>
      </dsp:txXfrm>
    </dsp:sp>
    <dsp:sp modelId="{26A90E4C-C57A-4B02-99A3-305773B76A79}">
      <dsp:nvSpPr>
        <dsp:cNvPr id="0" name=""/>
        <dsp:cNvSpPr/>
      </dsp:nvSpPr>
      <dsp:spPr>
        <a:xfrm>
          <a:off x="1981189" y="2666998"/>
          <a:ext cx="1312664" cy="13126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Education and Advocacy</a:t>
          </a:r>
        </a:p>
      </dsp:txBody>
      <dsp:txXfrm>
        <a:off x="2173424" y="2859233"/>
        <a:ext cx="928194" cy="928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CB09C-F08B-4184-A7F2-F6A028A363EF}">
      <dsp:nvSpPr>
        <dsp:cNvPr id="0" name=""/>
        <dsp:cNvSpPr/>
      </dsp:nvSpPr>
      <dsp:spPr>
        <a:xfrm rot="1755301">
          <a:off x="1679563" y="895795"/>
          <a:ext cx="3508285" cy="244659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2">
            <a:lumMod val="60000"/>
            <a:lumOff val="4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51AF2-02BC-4336-92D7-9A02F0A62210}">
      <dsp:nvSpPr>
        <dsp:cNvPr id="0" name=""/>
        <dsp:cNvSpPr/>
      </dsp:nvSpPr>
      <dsp:spPr>
        <a:xfrm>
          <a:off x="2895595" y="2274129"/>
          <a:ext cx="1349256" cy="65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73% of homeless are Chronically Homeless</a:t>
          </a:r>
        </a:p>
      </dsp:txBody>
      <dsp:txXfrm>
        <a:off x="2895595" y="2274129"/>
        <a:ext cx="1349256" cy="65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00F35-DBBC-490C-BE7D-EACF0307566F}">
      <dsp:nvSpPr>
        <dsp:cNvPr id="0" name=""/>
        <dsp:cNvSpPr/>
      </dsp:nvSpPr>
      <dsp:spPr>
        <a:xfrm rot="3551900">
          <a:off x="2454458" y="1275761"/>
          <a:ext cx="2383645" cy="146556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5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CEC90-7A6B-40B6-A6A7-2979540FDFF5}">
      <dsp:nvSpPr>
        <dsp:cNvPr id="0" name=""/>
        <dsp:cNvSpPr/>
      </dsp:nvSpPr>
      <dsp:spPr>
        <a:xfrm>
          <a:off x="2532768" y="816455"/>
          <a:ext cx="2478271" cy="528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56% of those hospitalizations was for medical reasons</a:t>
          </a:r>
        </a:p>
      </dsp:txBody>
      <dsp:txXfrm>
        <a:off x="2532768" y="816455"/>
        <a:ext cx="2478271" cy="528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0.13399</cdr:x>
      <cdr:y>0.57692</cdr:y>
    </cdr:from>
    <cdr:to>
      <cdr:x>0.2429</cdr:x>
      <cdr:y>0.71674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1031240" y="2286000"/>
          <a:ext cx="838200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$160,000</a:t>
          </a:r>
          <a:r>
            <a:rPr lang="en-US" dirty="0"/>
            <a:t>	</a:t>
          </a:r>
        </a:p>
      </cdr:txBody>
    </cdr:sp>
  </cdr:relSizeAnchor>
  <cdr:relSizeAnchor xmlns:cdr="http://schemas.openxmlformats.org/drawingml/2006/chartDrawing">
    <cdr:from>
      <cdr:x>0.31221</cdr:x>
      <cdr:y>0.59615</cdr:y>
    </cdr:from>
    <cdr:to>
      <cdr:x>0.42112</cdr:x>
      <cdr:y>0.78257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402840" y="2362200"/>
          <a:ext cx="838200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$145,000	</a:t>
          </a:r>
          <a:r>
            <a:rPr lang="en-US" dirty="0"/>
            <a:t>	</a:t>
          </a:r>
        </a:p>
      </cdr:txBody>
    </cdr:sp>
  </cdr:relSizeAnchor>
  <cdr:relSizeAnchor xmlns:cdr="http://schemas.openxmlformats.org/drawingml/2006/chartDrawing">
    <cdr:from>
      <cdr:x>0.47977</cdr:x>
      <cdr:y>0.49852</cdr:y>
    </cdr:from>
    <cdr:to>
      <cdr:x>0.58868</cdr:x>
      <cdr:y>0.63833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92378" y="1975338"/>
          <a:ext cx="838200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$203,000</a:t>
          </a:r>
          <a:r>
            <a:rPr lang="en-US" dirty="0"/>
            <a:t>	</a:t>
          </a:r>
        </a:p>
      </cdr:txBody>
    </cdr:sp>
  </cdr:relSizeAnchor>
  <cdr:relSizeAnchor xmlns:cdr="http://schemas.openxmlformats.org/drawingml/2006/chartDrawing">
    <cdr:from>
      <cdr:x>0.65798</cdr:x>
      <cdr:y>0.43009</cdr:y>
    </cdr:from>
    <cdr:to>
      <cdr:x>0.7669</cdr:x>
      <cdr:y>0.56991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5063978" y="1704201"/>
          <a:ext cx="838200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$246,000</a:t>
          </a:r>
          <a:r>
            <a:rPr lang="en-US" dirty="0"/>
            <a:t>	</a:t>
          </a:r>
        </a:p>
      </cdr:txBody>
    </cdr:sp>
  </cdr:relSizeAnchor>
  <cdr:relSizeAnchor xmlns:cdr="http://schemas.openxmlformats.org/drawingml/2006/chartDrawing">
    <cdr:from>
      <cdr:x>0.83563</cdr:x>
      <cdr:y>0.13963</cdr:y>
    </cdr:from>
    <cdr:to>
      <cdr:x>0.94455</cdr:x>
      <cdr:y>0.30045</cdr:y>
    </cdr:to>
    <cdr:sp macro="" textlink="">
      <cdr:nvSpPr>
        <cdr:cNvPr id="6" name="TextBox 3">
          <a:extLst xmlns:a="http://schemas.openxmlformats.org/drawingml/2006/main">
            <a:ext uri="{FF2B5EF4-FFF2-40B4-BE49-F238E27FC236}">
              <a16:creationId xmlns:a16="http://schemas.microsoft.com/office/drawing/2014/main" id="{85CA0818-01EA-4DCC-8F48-A6D287CEBD50}"/>
            </a:ext>
          </a:extLst>
        </cdr:cNvPr>
        <cdr:cNvSpPr txBox="1"/>
      </cdr:nvSpPr>
      <cdr:spPr>
        <a:xfrm xmlns:a="http://schemas.openxmlformats.org/drawingml/2006/main">
          <a:off x="5681662" y="481012"/>
          <a:ext cx="740576" cy="55399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$406,000</a:t>
          </a:r>
          <a:r>
            <a:rPr lang="en-US" dirty="0"/>
            <a:t>	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ABB848-020A-49FF-A933-4674E1F8A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6CD33-4EA3-4B5C-8D06-B87E916DE4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78B40-B6A1-44F0-BFA9-E0E9168B5872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000EB-3975-4C46-B305-45C811AFBD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C9CBA-17B6-466D-8EB2-D28985BC4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35748-4527-45E9-9B8F-ED5104AC7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53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3FBEFB71-47D7-4ADD-93A3-88E2F819141F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F9880314-924E-44F6-AFBB-D91AD4CE9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6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9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63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3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5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Sources: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i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/>
              <a:t>Fx</a:t>
            </a:r>
            <a:r>
              <a:rPr lang="en-US" i="1" dirty="0"/>
              <a:t> Co Community Plan to Prevent and End Homelessness. VA Compensation Board Jail Cost Report to the GA FY2012. VA Housing Coalition State of Permanent Housing Report 2016.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33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Added 58 new:</a:t>
            </a:r>
          </a:p>
          <a:p>
            <a:endParaRPr lang="en-US" dirty="0"/>
          </a:p>
          <a:p>
            <a:r>
              <a:rPr lang="en-US" dirty="0" err="1"/>
              <a:t>Mck</a:t>
            </a:r>
            <a:r>
              <a:rPr lang="en-US" dirty="0"/>
              <a:t> expansion = 6 condos</a:t>
            </a:r>
          </a:p>
          <a:p>
            <a:r>
              <a:rPr lang="en-US" dirty="0"/>
              <a:t>PSL = 1 condo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PW = 3 units</a:t>
            </a:r>
          </a:p>
          <a:p>
            <a:r>
              <a:rPr lang="en-US" dirty="0"/>
              <a:t>2015 SHP = 22 units</a:t>
            </a:r>
          </a:p>
          <a:p>
            <a:r>
              <a:rPr lang="en-US" dirty="0"/>
              <a:t>DBHDS = 26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9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6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16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UPDATED</a:t>
            </a:r>
          </a:p>
          <a:p>
            <a:endParaRPr lang="en-US" dirty="0"/>
          </a:p>
          <a:p>
            <a:r>
              <a:rPr lang="en-US" dirty="0"/>
              <a:t>Tracking wait list differently than in the past due to the new Coordinate Entry and Referral Process developed by the </a:t>
            </a:r>
            <a:r>
              <a:rPr lang="en-US" dirty="0" err="1"/>
              <a:t>CoC</a:t>
            </a:r>
            <a:r>
              <a:rPr lang="en-US" dirty="0"/>
              <a:t>. Chronically homeless individuals are not tracked; they are referred to the </a:t>
            </a:r>
            <a:r>
              <a:rPr lang="en-US" dirty="0" err="1"/>
              <a:t>CoC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Prince William </a:t>
            </a:r>
            <a:r>
              <a:rPr lang="en-US" dirty="0" err="1"/>
              <a:t>hx</a:t>
            </a:r>
            <a:r>
              <a:rPr lang="en-US" dirty="0"/>
              <a:t>/non-</a:t>
            </a:r>
            <a:r>
              <a:rPr lang="en-US" dirty="0" err="1"/>
              <a:t>hx</a:t>
            </a:r>
            <a:endParaRPr lang="en-US" dirty="0"/>
          </a:p>
          <a:p>
            <a:r>
              <a:rPr lang="en-US" dirty="0"/>
              <a:t>Everyone else </a:t>
            </a:r>
            <a:r>
              <a:rPr lang="en-US" dirty="0" err="1"/>
              <a:t>hx</a:t>
            </a:r>
            <a:r>
              <a:rPr lang="en-US" dirty="0"/>
              <a:t>/non-</a:t>
            </a:r>
            <a:r>
              <a:rPr lang="en-US" dirty="0" err="1"/>
              <a:t>hx</a:t>
            </a:r>
            <a:r>
              <a:rPr lang="en-US" dirty="0"/>
              <a:t>/unknown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9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27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Nine providers</a:t>
            </a:r>
            <a:r>
              <a:rPr lang="en-US" dirty="0"/>
              <a:t>: Pathways, DHCD, CRS, FACETS,</a:t>
            </a:r>
            <a:r>
              <a:rPr lang="en-US" baseline="0" dirty="0"/>
              <a:t> DFS, Shelter House, New Hope Housing, Alternative House, PRS</a:t>
            </a:r>
          </a:p>
          <a:p>
            <a:endParaRPr lang="en-US" dirty="0"/>
          </a:p>
          <a:p>
            <a:r>
              <a:rPr lang="en-US" dirty="0"/>
              <a:t>UPDATED:</a:t>
            </a:r>
          </a:p>
          <a:p>
            <a:endParaRPr lang="en-US" dirty="0"/>
          </a:p>
          <a:p>
            <a:r>
              <a:rPr lang="en-US" dirty="0"/>
              <a:t>PHI = $5,181,468 </a:t>
            </a:r>
          </a:p>
          <a:p>
            <a:r>
              <a:rPr lang="en-US" dirty="0" err="1"/>
              <a:t>CoC</a:t>
            </a:r>
            <a:r>
              <a:rPr lang="en-US" dirty="0"/>
              <a:t> = $8,918,503 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30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68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9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FOR 2017 = $13 MIL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7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NEW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21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69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04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46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= Decrease in all areas</a:t>
            </a:r>
          </a:p>
          <a:p>
            <a:r>
              <a:rPr lang="en-US" dirty="0"/>
              <a:t>30% response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9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42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602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8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11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4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253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68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06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5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 FY17 OUTCOMES</a:t>
            </a:r>
          </a:p>
          <a:p>
            <a:endParaRPr lang="en-US" dirty="0"/>
          </a:p>
          <a:p>
            <a:r>
              <a:rPr lang="en-US" dirty="0"/>
              <a:t>SOAR = SSI/SSDI Outreach Action and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0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 SHP = 22</a:t>
            </a:r>
          </a:p>
          <a:p>
            <a:r>
              <a:rPr lang="en-US" dirty="0"/>
              <a:t>DHCD Acquisitions =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5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1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olidFill>
                  <a:srgbClr val="FF0000"/>
                </a:solidFill>
              </a:rPr>
              <a:t>even the best laid plans have a certain level of uncertainty since we can’t fully know what the future holds…but we are NIMBLE and ADAPTABLE!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018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2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78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3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WE INCREASED SA ONLY # BY 14 IN FY2017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0314-924E-44F6-AFBB-D91AD4CE9F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6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9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0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75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292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89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88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67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269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54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6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1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1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66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8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21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2F654FE-C0B8-4521-A69C-9FBC4139ED91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CF2A32-0830-4A07-9E02-C4DAA318D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0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chart" Target="../charts/chart4.xml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chart" Target="../charts/chart6.xml"/><Relationship Id="rId10" Type="http://schemas.microsoft.com/office/2007/relationships/diagramDrawing" Target="../diagrams/drawing2.xml"/><Relationship Id="rId4" Type="http://schemas.openxmlformats.org/officeDocument/2006/relationships/chart" Target="../charts/chart5.xml"/><Relationship Id="rId9" Type="http://schemas.openxmlformats.org/officeDocument/2006/relationships/diagramColors" Target="../diagrams/colors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chart" Target="../charts/chart7.xm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chart" Target="../charts/chart8.xml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g"/><Relationship Id="rId3" Type="http://schemas.openxmlformats.org/officeDocument/2006/relationships/image" Target="../media/image22.jpe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jpg"/><Relationship Id="rId5" Type="http://schemas.openxmlformats.org/officeDocument/2006/relationships/image" Target="../media/image24.png"/><Relationship Id="rId10" Type="http://schemas.openxmlformats.org/officeDocument/2006/relationships/image" Target="../media/image28.jpg"/><Relationship Id="rId4" Type="http://schemas.openxmlformats.org/officeDocument/2006/relationships/image" Target="../media/image23.jpeg"/><Relationship Id="rId9" Type="http://schemas.openxmlformats.org/officeDocument/2006/relationships/image" Target="../media/image27.jpg"/><Relationship Id="rId1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733800"/>
            <a:ext cx="6400800" cy="17130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/>
              <a:t>FY2017 State of the Agency</a:t>
            </a:r>
          </a:p>
          <a:p>
            <a:endParaRPr lang="en-US" sz="700" dirty="0"/>
          </a:p>
          <a:p>
            <a:r>
              <a:rPr lang="en-US" sz="1600" dirty="0"/>
              <a:t>Presented: October 2,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6443A-3056-4B2E-9A3E-0A246845E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87" y="1600200"/>
            <a:ext cx="1821228" cy="18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Individuals with SMI die 25 yrs. Earlier!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A371A0-59E5-4632-A468-1FD7D9D02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447975"/>
              </p:ext>
            </p:extLst>
          </p:nvPr>
        </p:nvGraphicFramePr>
        <p:xfrm>
          <a:off x="-304800" y="-381000"/>
          <a:ext cx="9700807" cy="7258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56AECA4-CA0E-48EA-B5A8-2C0C7446C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255435"/>
              </p:ext>
            </p:extLst>
          </p:nvPr>
        </p:nvGraphicFramePr>
        <p:xfrm>
          <a:off x="239059" y="286684"/>
          <a:ext cx="8665882" cy="6284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3046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Homeless/Chronically Homeless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539869"/>
              </p:ext>
            </p:extLst>
          </p:nvPr>
        </p:nvGraphicFramePr>
        <p:xfrm>
          <a:off x="-1066800" y="762000"/>
          <a:ext cx="10134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D152DF6-4616-4DF0-9563-0E844921F5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577065"/>
              </p:ext>
            </p:extLst>
          </p:nvPr>
        </p:nvGraphicFramePr>
        <p:xfrm>
          <a:off x="762000" y="1905000"/>
          <a:ext cx="8301038" cy="397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EF6C1A3-F79E-46B9-A7E6-251FCCCC4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992699"/>
              </p:ext>
            </p:extLst>
          </p:nvPr>
        </p:nvGraphicFramePr>
        <p:xfrm>
          <a:off x="550801" y="2188526"/>
          <a:ext cx="7448550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8847918"/>
              </p:ext>
            </p:extLst>
          </p:nvPr>
        </p:nvGraphicFramePr>
        <p:xfrm>
          <a:off x="1524000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3416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421" y="416659"/>
            <a:ext cx="6798734" cy="1303867"/>
          </a:xfrm>
        </p:spPr>
        <p:txBody>
          <a:bodyPr/>
          <a:lstStyle/>
          <a:p>
            <a:r>
              <a:rPr lang="en-US" dirty="0"/>
              <a:t>Individuals Hospitalized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7A43F7A-057A-4F05-AE95-1AD726277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257902"/>
              </p:ext>
            </p:extLst>
          </p:nvPr>
        </p:nvGraphicFramePr>
        <p:xfrm>
          <a:off x="-381000" y="1981200"/>
          <a:ext cx="6356513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B31E49D-7DFC-4DF3-BA8F-130260EBC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792398"/>
              </p:ext>
            </p:extLst>
          </p:nvPr>
        </p:nvGraphicFramePr>
        <p:xfrm>
          <a:off x="4800600" y="2819399"/>
          <a:ext cx="4102425" cy="374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79912121"/>
              </p:ext>
            </p:extLst>
          </p:nvPr>
        </p:nvGraphicFramePr>
        <p:xfrm>
          <a:off x="1664025" y="1720526"/>
          <a:ext cx="7239000" cy="3306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7576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Hospitalizations </a:t>
            </a:r>
            <a:br>
              <a:rPr lang="en-US" dirty="0"/>
            </a:br>
            <a:r>
              <a:rPr lang="en-US" dirty="0"/>
              <a:t>(By age and length of hospital stay)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F6F50B3-9288-4D89-9E0B-FBBEDC051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503676"/>
              </p:ext>
            </p:extLst>
          </p:nvPr>
        </p:nvGraphicFramePr>
        <p:xfrm>
          <a:off x="838201" y="2362201"/>
          <a:ext cx="7620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111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609600"/>
            <a:ext cx="7924800" cy="1228725"/>
          </a:xfrm>
        </p:spPr>
        <p:txBody>
          <a:bodyPr>
            <a:normAutofit/>
          </a:bodyPr>
          <a:lstStyle/>
          <a:p>
            <a:r>
              <a:rPr lang="en-US" dirty="0"/>
              <a:t>Hospital Discharge Disposition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45AFA1F-7959-4CAF-B5BD-94A08EA06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17947"/>
              </p:ext>
            </p:extLst>
          </p:nvPr>
        </p:nvGraphicFramePr>
        <p:xfrm>
          <a:off x="609600" y="1142999"/>
          <a:ext cx="8153400" cy="518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455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Services</a:t>
            </a:r>
            <a:br>
              <a:rPr lang="en-US" dirty="0"/>
            </a:br>
            <a:r>
              <a:rPr lang="en-US" dirty="0"/>
              <a:t>(per person per day)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29027"/>
              </p:ext>
            </p:extLst>
          </p:nvPr>
        </p:nvGraphicFramePr>
        <p:xfrm>
          <a:off x="-762000" y="1066800"/>
          <a:ext cx="10591800" cy="562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4600" y="5486400"/>
            <a:ext cx="1143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VA PSH</a:t>
            </a:r>
          </a:p>
          <a:p>
            <a:r>
              <a:rPr lang="en-US" sz="1200" dirty="0"/>
              <a:t>(A Place to </a:t>
            </a:r>
          </a:p>
          <a:p>
            <a:r>
              <a:rPr lang="en-US" sz="1200" dirty="0"/>
              <a:t>Start Program)</a:t>
            </a:r>
          </a:p>
        </p:txBody>
      </p:sp>
    </p:spTree>
    <p:extLst>
      <p:ext uri="{BB962C8B-B14F-4D97-AF65-F5344CB8AC3E}">
        <p14:creationId xmlns:p14="http://schemas.microsoft.com/office/powerpoint/2010/main" val="4015766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"/>
          <p:cNvSpPr>
            <a:spLocks/>
          </p:cNvSpPr>
          <p:nvPr/>
        </p:nvSpPr>
        <p:spPr bwMode="auto">
          <a:xfrm>
            <a:off x="-1670047" y="-1230170"/>
            <a:ext cx="3506349" cy="274191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cloud"/>
          <p:cNvSpPr>
            <a:spLocks/>
          </p:cNvSpPr>
          <p:nvPr/>
        </p:nvSpPr>
        <p:spPr bwMode="auto">
          <a:xfrm>
            <a:off x="1785338" y="209909"/>
            <a:ext cx="3014603" cy="2357379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8" name="cloud"/>
          <p:cNvSpPr>
            <a:spLocks/>
          </p:cNvSpPr>
          <p:nvPr/>
        </p:nvSpPr>
        <p:spPr bwMode="auto">
          <a:xfrm flipH="1">
            <a:off x="7114496" y="109117"/>
            <a:ext cx="3178779" cy="2485762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9" name="cloud"/>
          <p:cNvSpPr>
            <a:spLocks/>
          </p:cNvSpPr>
          <p:nvPr/>
        </p:nvSpPr>
        <p:spPr bwMode="auto">
          <a:xfrm flipV="1">
            <a:off x="3956526" y="-1831048"/>
            <a:ext cx="4108765" cy="3212999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grass"/>
          <p:cNvSpPr>
            <a:spLocks noChangeArrowheads="1"/>
          </p:cNvSpPr>
          <p:nvPr/>
        </p:nvSpPr>
        <p:spPr bwMode="auto">
          <a:xfrm>
            <a:off x="0" y="6384403"/>
            <a:ext cx="9144000" cy="47359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83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53" name="sidewalk"/>
          <p:cNvGrpSpPr/>
          <p:nvPr/>
        </p:nvGrpSpPr>
        <p:grpSpPr>
          <a:xfrm>
            <a:off x="455842" y="6386347"/>
            <a:ext cx="763987" cy="483011"/>
            <a:chOff x="2930525" y="5043488"/>
            <a:chExt cx="1812925" cy="1146175"/>
          </a:xfrm>
        </p:grpSpPr>
        <p:sp>
          <p:nvSpPr>
            <p:cNvPr id="256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4" name="bush"/>
          <p:cNvSpPr>
            <a:spLocks/>
          </p:cNvSpPr>
          <p:nvPr/>
        </p:nvSpPr>
        <p:spPr bwMode="auto">
          <a:xfrm>
            <a:off x="1144234" y="6599174"/>
            <a:ext cx="429508" cy="296926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5" name="bush"/>
          <p:cNvSpPr>
            <a:spLocks/>
          </p:cNvSpPr>
          <p:nvPr/>
        </p:nvSpPr>
        <p:spPr bwMode="auto">
          <a:xfrm>
            <a:off x="77821" y="6532187"/>
            <a:ext cx="454262" cy="35522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62" name="sidewalk"/>
          <p:cNvGrpSpPr/>
          <p:nvPr/>
        </p:nvGrpSpPr>
        <p:grpSpPr>
          <a:xfrm>
            <a:off x="2187380" y="6386347"/>
            <a:ext cx="763987" cy="483011"/>
            <a:chOff x="2930525" y="5043488"/>
            <a:chExt cx="1812925" cy="1146175"/>
          </a:xfrm>
        </p:grpSpPr>
        <p:sp>
          <p:nvSpPr>
            <p:cNvPr id="265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3" name="bush"/>
          <p:cNvSpPr>
            <a:spLocks/>
          </p:cNvSpPr>
          <p:nvPr/>
        </p:nvSpPr>
        <p:spPr bwMode="auto">
          <a:xfrm>
            <a:off x="2875772" y="6599174"/>
            <a:ext cx="429508" cy="296926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4" name="bush"/>
          <p:cNvSpPr>
            <a:spLocks/>
          </p:cNvSpPr>
          <p:nvPr/>
        </p:nvSpPr>
        <p:spPr bwMode="auto">
          <a:xfrm>
            <a:off x="1809359" y="6532187"/>
            <a:ext cx="454262" cy="35522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71" name="sidewalk"/>
          <p:cNvGrpSpPr/>
          <p:nvPr/>
        </p:nvGrpSpPr>
        <p:grpSpPr>
          <a:xfrm>
            <a:off x="3928833" y="6386347"/>
            <a:ext cx="763987" cy="483011"/>
            <a:chOff x="2930525" y="5043488"/>
            <a:chExt cx="1812925" cy="1146175"/>
          </a:xfrm>
        </p:grpSpPr>
        <p:sp>
          <p:nvSpPr>
            <p:cNvPr id="274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72" name="bush"/>
          <p:cNvSpPr>
            <a:spLocks/>
          </p:cNvSpPr>
          <p:nvPr/>
        </p:nvSpPr>
        <p:spPr bwMode="auto">
          <a:xfrm>
            <a:off x="4617225" y="6599174"/>
            <a:ext cx="429508" cy="296926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3" name="bush"/>
          <p:cNvSpPr>
            <a:spLocks/>
          </p:cNvSpPr>
          <p:nvPr/>
        </p:nvSpPr>
        <p:spPr bwMode="auto">
          <a:xfrm>
            <a:off x="3550812" y="6532187"/>
            <a:ext cx="454262" cy="35522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80" name="sidewalk"/>
          <p:cNvGrpSpPr/>
          <p:nvPr/>
        </p:nvGrpSpPr>
        <p:grpSpPr>
          <a:xfrm>
            <a:off x="5668456" y="6386347"/>
            <a:ext cx="763987" cy="483011"/>
            <a:chOff x="2930525" y="5043488"/>
            <a:chExt cx="1812925" cy="1146175"/>
          </a:xfrm>
        </p:grpSpPr>
        <p:sp>
          <p:nvSpPr>
            <p:cNvPr id="283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1" name="bush"/>
          <p:cNvSpPr>
            <a:spLocks/>
          </p:cNvSpPr>
          <p:nvPr/>
        </p:nvSpPr>
        <p:spPr bwMode="auto">
          <a:xfrm>
            <a:off x="6356848" y="6599174"/>
            <a:ext cx="429508" cy="296926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" name="bush"/>
          <p:cNvSpPr>
            <a:spLocks/>
          </p:cNvSpPr>
          <p:nvPr/>
        </p:nvSpPr>
        <p:spPr bwMode="auto">
          <a:xfrm>
            <a:off x="5290435" y="6532187"/>
            <a:ext cx="454262" cy="35522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89" name="sidewalk"/>
          <p:cNvGrpSpPr/>
          <p:nvPr/>
        </p:nvGrpSpPr>
        <p:grpSpPr>
          <a:xfrm>
            <a:off x="7400251" y="6386347"/>
            <a:ext cx="763987" cy="483011"/>
            <a:chOff x="2930525" y="5043488"/>
            <a:chExt cx="1812925" cy="1146175"/>
          </a:xfrm>
        </p:grpSpPr>
        <p:sp>
          <p:nvSpPr>
            <p:cNvPr id="292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0" name="bush"/>
          <p:cNvSpPr>
            <a:spLocks/>
          </p:cNvSpPr>
          <p:nvPr/>
        </p:nvSpPr>
        <p:spPr bwMode="auto">
          <a:xfrm>
            <a:off x="8088643" y="6599174"/>
            <a:ext cx="429508" cy="296926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1" name="bush"/>
          <p:cNvSpPr>
            <a:spLocks/>
          </p:cNvSpPr>
          <p:nvPr/>
        </p:nvSpPr>
        <p:spPr bwMode="auto">
          <a:xfrm>
            <a:off x="7022230" y="6532187"/>
            <a:ext cx="454262" cy="355227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" name="chimney"/>
          <p:cNvGrpSpPr/>
          <p:nvPr/>
        </p:nvGrpSpPr>
        <p:grpSpPr>
          <a:xfrm>
            <a:off x="1426261" y="4828575"/>
            <a:ext cx="272876" cy="504427"/>
            <a:chOff x="5267325" y="1936749"/>
            <a:chExt cx="660400" cy="1220788"/>
          </a:xfrm>
        </p:grpSpPr>
        <p:sp>
          <p:nvSpPr>
            <p:cNvPr id="6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9" name="house"/>
          <p:cNvSpPr>
            <a:spLocks/>
          </p:cNvSpPr>
          <p:nvPr/>
        </p:nvSpPr>
        <p:spPr bwMode="auto">
          <a:xfrm>
            <a:off x="458076" y="4867932"/>
            <a:ext cx="1322400" cy="1330927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door trim"/>
          <p:cNvSpPr>
            <a:spLocks noEditPoints="1"/>
          </p:cNvSpPr>
          <p:nvPr/>
        </p:nvSpPr>
        <p:spPr bwMode="auto">
          <a:xfrm>
            <a:off x="628623" y="5625220"/>
            <a:ext cx="419810" cy="608724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" name="door"/>
          <p:cNvGrpSpPr/>
          <p:nvPr/>
        </p:nvGrpSpPr>
        <p:grpSpPr>
          <a:xfrm>
            <a:off x="652238" y="5648834"/>
            <a:ext cx="372581" cy="561495"/>
            <a:chOff x="3394075" y="3913187"/>
            <a:chExt cx="901700" cy="1358900"/>
          </a:xfrm>
        </p:grpSpPr>
        <p:sp>
          <p:nvSpPr>
            <p:cNvPr id="12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" name="roof"/>
          <p:cNvSpPr>
            <a:spLocks/>
          </p:cNvSpPr>
          <p:nvPr/>
        </p:nvSpPr>
        <p:spPr bwMode="auto">
          <a:xfrm>
            <a:off x="347875" y="4789218"/>
            <a:ext cx="1542800" cy="804854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roof"/>
          <p:cNvSpPr>
            <a:spLocks/>
          </p:cNvSpPr>
          <p:nvPr/>
        </p:nvSpPr>
        <p:spPr bwMode="auto">
          <a:xfrm>
            <a:off x="299335" y="4746952"/>
            <a:ext cx="1639881" cy="814037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0" name="vent"/>
          <p:cNvGrpSpPr/>
          <p:nvPr/>
        </p:nvGrpSpPr>
        <p:grpSpPr>
          <a:xfrm>
            <a:off x="965782" y="5162455"/>
            <a:ext cx="306985" cy="306985"/>
            <a:chOff x="4152900" y="2744787"/>
            <a:chExt cx="742950" cy="742950"/>
          </a:xfrm>
        </p:grpSpPr>
        <p:sp>
          <p:nvSpPr>
            <p:cNvPr id="21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9" name="window"/>
          <p:cNvGrpSpPr/>
          <p:nvPr/>
        </p:nvGrpSpPr>
        <p:grpSpPr>
          <a:xfrm>
            <a:off x="1231046" y="5621621"/>
            <a:ext cx="325352" cy="419810"/>
            <a:chOff x="4794876" y="3856037"/>
            <a:chExt cx="787400" cy="1016000"/>
          </a:xfrm>
        </p:grpSpPr>
        <p:sp>
          <p:nvSpPr>
            <p:cNvPr id="30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foundation"/>
          <p:cNvSpPr>
            <a:spLocks noChangeArrowheads="1"/>
          </p:cNvSpPr>
          <p:nvPr/>
        </p:nvSpPr>
        <p:spPr bwMode="auto">
          <a:xfrm>
            <a:off x="410847" y="6198859"/>
            <a:ext cx="1416857" cy="1895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step"/>
          <p:cNvSpPr>
            <a:spLocks noChangeArrowheads="1"/>
          </p:cNvSpPr>
          <p:nvPr/>
        </p:nvSpPr>
        <p:spPr bwMode="auto">
          <a:xfrm>
            <a:off x="649614" y="6198859"/>
            <a:ext cx="377829" cy="18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step"/>
          <p:cNvSpPr>
            <a:spLocks noChangeArrowheads="1"/>
          </p:cNvSpPr>
          <p:nvPr/>
        </p:nvSpPr>
        <p:spPr bwMode="auto">
          <a:xfrm>
            <a:off x="649614" y="6293973"/>
            <a:ext cx="377829" cy="94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5" name="chimney"/>
          <p:cNvGrpSpPr/>
          <p:nvPr/>
        </p:nvGrpSpPr>
        <p:grpSpPr>
          <a:xfrm>
            <a:off x="3161667" y="4828575"/>
            <a:ext cx="272876" cy="504427"/>
            <a:chOff x="5267325" y="1936749"/>
            <a:chExt cx="660400" cy="1220788"/>
          </a:xfrm>
        </p:grpSpPr>
        <p:sp>
          <p:nvSpPr>
            <p:cNvPr id="143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4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17" name="house"/>
          <p:cNvSpPr>
            <a:spLocks/>
          </p:cNvSpPr>
          <p:nvPr/>
        </p:nvSpPr>
        <p:spPr bwMode="auto">
          <a:xfrm>
            <a:off x="2193482" y="4867932"/>
            <a:ext cx="1322400" cy="1330927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8" name="door trim"/>
          <p:cNvSpPr>
            <a:spLocks noEditPoints="1"/>
          </p:cNvSpPr>
          <p:nvPr/>
        </p:nvSpPr>
        <p:spPr bwMode="auto">
          <a:xfrm>
            <a:off x="2364029" y="5625220"/>
            <a:ext cx="419810" cy="608724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19" name="door"/>
          <p:cNvGrpSpPr/>
          <p:nvPr/>
        </p:nvGrpSpPr>
        <p:grpSpPr>
          <a:xfrm>
            <a:off x="2387644" y="5648834"/>
            <a:ext cx="372581" cy="561495"/>
            <a:chOff x="3394075" y="3913187"/>
            <a:chExt cx="901700" cy="1358900"/>
          </a:xfrm>
        </p:grpSpPr>
        <p:sp>
          <p:nvSpPr>
            <p:cNvPr id="137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9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1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0" name="roof"/>
          <p:cNvSpPr>
            <a:spLocks/>
          </p:cNvSpPr>
          <p:nvPr/>
        </p:nvSpPr>
        <p:spPr bwMode="auto">
          <a:xfrm>
            <a:off x="2083281" y="4789218"/>
            <a:ext cx="1542800" cy="804854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1" name="roof"/>
          <p:cNvSpPr>
            <a:spLocks/>
          </p:cNvSpPr>
          <p:nvPr/>
        </p:nvSpPr>
        <p:spPr bwMode="auto">
          <a:xfrm>
            <a:off x="2034741" y="4746952"/>
            <a:ext cx="1639881" cy="814037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22" name="vent"/>
          <p:cNvGrpSpPr/>
          <p:nvPr/>
        </p:nvGrpSpPr>
        <p:grpSpPr>
          <a:xfrm>
            <a:off x="2701188" y="5162455"/>
            <a:ext cx="306985" cy="306985"/>
            <a:chOff x="4152900" y="2744787"/>
            <a:chExt cx="742950" cy="742950"/>
          </a:xfrm>
        </p:grpSpPr>
        <p:sp>
          <p:nvSpPr>
            <p:cNvPr id="129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0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1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2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3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6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3" name="window"/>
          <p:cNvGrpSpPr/>
          <p:nvPr/>
        </p:nvGrpSpPr>
        <p:grpSpPr>
          <a:xfrm>
            <a:off x="2966452" y="5621621"/>
            <a:ext cx="325352" cy="419810"/>
            <a:chOff x="4794876" y="3856037"/>
            <a:chExt cx="787400" cy="1016000"/>
          </a:xfrm>
        </p:grpSpPr>
        <p:sp>
          <p:nvSpPr>
            <p:cNvPr id="127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8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24" name="foundation"/>
          <p:cNvSpPr>
            <a:spLocks noChangeArrowheads="1"/>
          </p:cNvSpPr>
          <p:nvPr/>
        </p:nvSpPr>
        <p:spPr bwMode="auto">
          <a:xfrm>
            <a:off x="2146253" y="6198859"/>
            <a:ext cx="1416857" cy="1895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step"/>
          <p:cNvSpPr>
            <a:spLocks noChangeArrowheads="1"/>
          </p:cNvSpPr>
          <p:nvPr/>
        </p:nvSpPr>
        <p:spPr bwMode="auto">
          <a:xfrm>
            <a:off x="2385020" y="6198859"/>
            <a:ext cx="377829" cy="18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6" name="step"/>
          <p:cNvSpPr>
            <a:spLocks noChangeArrowheads="1"/>
          </p:cNvSpPr>
          <p:nvPr/>
        </p:nvSpPr>
        <p:spPr bwMode="auto">
          <a:xfrm>
            <a:off x="2385020" y="6293973"/>
            <a:ext cx="377829" cy="94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46" name="chimney"/>
          <p:cNvGrpSpPr/>
          <p:nvPr/>
        </p:nvGrpSpPr>
        <p:grpSpPr>
          <a:xfrm>
            <a:off x="4897073" y="4828575"/>
            <a:ext cx="272876" cy="504427"/>
            <a:chOff x="5267325" y="1936749"/>
            <a:chExt cx="660400" cy="1220788"/>
          </a:xfrm>
        </p:grpSpPr>
        <p:sp>
          <p:nvSpPr>
            <p:cNvPr id="184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0" name="house"/>
          <p:cNvSpPr>
            <a:spLocks/>
          </p:cNvSpPr>
          <p:nvPr/>
        </p:nvSpPr>
        <p:spPr bwMode="auto">
          <a:xfrm>
            <a:off x="3928888" y="4867932"/>
            <a:ext cx="1322400" cy="1330927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9" name="door trim"/>
          <p:cNvSpPr>
            <a:spLocks noEditPoints="1"/>
          </p:cNvSpPr>
          <p:nvPr/>
        </p:nvSpPr>
        <p:spPr bwMode="auto">
          <a:xfrm>
            <a:off x="4099435" y="5625220"/>
            <a:ext cx="419810" cy="608724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0" name="door"/>
          <p:cNvGrpSpPr/>
          <p:nvPr/>
        </p:nvGrpSpPr>
        <p:grpSpPr>
          <a:xfrm>
            <a:off x="4123050" y="5648834"/>
            <a:ext cx="372581" cy="561495"/>
            <a:chOff x="3394075" y="3913187"/>
            <a:chExt cx="901700" cy="1358900"/>
          </a:xfrm>
        </p:grpSpPr>
        <p:sp>
          <p:nvSpPr>
            <p:cNvPr id="178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1" name="roof"/>
          <p:cNvSpPr>
            <a:spLocks/>
          </p:cNvSpPr>
          <p:nvPr/>
        </p:nvSpPr>
        <p:spPr bwMode="auto">
          <a:xfrm>
            <a:off x="3818687" y="4789218"/>
            <a:ext cx="1542800" cy="804854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2" name="roof"/>
          <p:cNvSpPr>
            <a:spLocks/>
          </p:cNvSpPr>
          <p:nvPr/>
        </p:nvSpPr>
        <p:spPr bwMode="auto">
          <a:xfrm>
            <a:off x="3770147" y="4746952"/>
            <a:ext cx="1639881" cy="814037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63" name="vent"/>
          <p:cNvGrpSpPr/>
          <p:nvPr/>
        </p:nvGrpSpPr>
        <p:grpSpPr>
          <a:xfrm>
            <a:off x="4436594" y="5162455"/>
            <a:ext cx="306985" cy="306985"/>
            <a:chOff x="4152900" y="2744787"/>
            <a:chExt cx="742950" cy="742950"/>
          </a:xfrm>
        </p:grpSpPr>
        <p:sp>
          <p:nvSpPr>
            <p:cNvPr id="170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4" name="window"/>
          <p:cNvGrpSpPr/>
          <p:nvPr/>
        </p:nvGrpSpPr>
        <p:grpSpPr>
          <a:xfrm>
            <a:off x="4701858" y="5621621"/>
            <a:ext cx="325352" cy="419810"/>
            <a:chOff x="4794876" y="3856037"/>
            <a:chExt cx="787400" cy="1016000"/>
          </a:xfrm>
        </p:grpSpPr>
        <p:sp>
          <p:nvSpPr>
            <p:cNvPr id="168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5" name="foundation"/>
          <p:cNvSpPr>
            <a:spLocks noChangeArrowheads="1"/>
          </p:cNvSpPr>
          <p:nvPr/>
        </p:nvSpPr>
        <p:spPr bwMode="auto">
          <a:xfrm>
            <a:off x="3881659" y="6198859"/>
            <a:ext cx="1416857" cy="1895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6" name="step"/>
          <p:cNvSpPr>
            <a:spLocks noChangeArrowheads="1"/>
          </p:cNvSpPr>
          <p:nvPr/>
        </p:nvSpPr>
        <p:spPr bwMode="auto">
          <a:xfrm>
            <a:off x="4120426" y="6198859"/>
            <a:ext cx="377829" cy="18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7" name="step"/>
          <p:cNvSpPr>
            <a:spLocks noChangeArrowheads="1"/>
          </p:cNvSpPr>
          <p:nvPr/>
        </p:nvSpPr>
        <p:spPr bwMode="auto">
          <a:xfrm>
            <a:off x="4120426" y="6293973"/>
            <a:ext cx="377829" cy="94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87" name="chimney"/>
          <p:cNvGrpSpPr/>
          <p:nvPr/>
        </p:nvGrpSpPr>
        <p:grpSpPr>
          <a:xfrm>
            <a:off x="6632479" y="4828575"/>
            <a:ext cx="272876" cy="504427"/>
            <a:chOff x="5267325" y="1936749"/>
            <a:chExt cx="660400" cy="1220788"/>
          </a:xfrm>
        </p:grpSpPr>
        <p:sp>
          <p:nvSpPr>
            <p:cNvPr id="215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89" name="house"/>
          <p:cNvSpPr>
            <a:spLocks/>
          </p:cNvSpPr>
          <p:nvPr/>
        </p:nvSpPr>
        <p:spPr bwMode="auto">
          <a:xfrm>
            <a:off x="5664294" y="4867932"/>
            <a:ext cx="1322400" cy="1330927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0" name="door trim"/>
          <p:cNvSpPr>
            <a:spLocks noEditPoints="1"/>
          </p:cNvSpPr>
          <p:nvPr/>
        </p:nvSpPr>
        <p:spPr bwMode="auto">
          <a:xfrm>
            <a:off x="5834841" y="5625220"/>
            <a:ext cx="419810" cy="608724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91" name="door"/>
          <p:cNvGrpSpPr/>
          <p:nvPr/>
        </p:nvGrpSpPr>
        <p:grpSpPr>
          <a:xfrm>
            <a:off x="5858456" y="5648834"/>
            <a:ext cx="372581" cy="561495"/>
            <a:chOff x="3394075" y="3913187"/>
            <a:chExt cx="901700" cy="1358900"/>
          </a:xfrm>
        </p:grpSpPr>
        <p:sp>
          <p:nvSpPr>
            <p:cNvPr id="209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2" name="roof"/>
          <p:cNvSpPr>
            <a:spLocks/>
          </p:cNvSpPr>
          <p:nvPr/>
        </p:nvSpPr>
        <p:spPr bwMode="auto">
          <a:xfrm>
            <a:off x="5554093" y="4789218"/>
            <a:ext cx="1542800" cy="804854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3" name="roof"/>
          <p:cNvSpPr>
            <a:spLocks/>
          </p:cNvSpPr>
          <p:nvPr/>
        </p:nvSpPr>
        <p:spPr bwMode="auto">
          <a:xfrm>
            <a:off x="5505553" y="4746952"/>
            <a:ext cx="1639881" cy="814037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94" name="vent"/>
          <p:cNvGrpSpPr/>
          <p:nvPr/>
        </p:nvGrpSpPr>
        <p:grpSpPr>
          <a:xfrm>
            <a:off x="6172000" y="5162455"/>
            <a:ext cx="306985" cy="306985"/>
            <a:chOff x="4152900" y="2744787"/>
            <a:chExt cx="742950" cy="742950"/>
          </a:xfrm>
        </p:grpSpPr>
        <p:sp>
          <p:nvSpPr>
            <p:cNvPr id="201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5" name="window"/>
          <p:cNvGrpSpPr/>
          <p:nvPr/>
        </p:nvGrpSpPr>
        <p:grpSpPr>
          <a:xfrm>
            <a:off x="6437264" y="5621621"/>
            <a:ext cx="325352" cy="419810"/>
            <a:chOff x="4794876" y="3856037"/>
            <a:chExt cx="787400" cy="1016000"/>
          </a:xfrm>
        </p:grpSpPr>
        <p:sp>
          <p:nvSpPr>
            <p:cNvPr id="199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6" name="foundation"/>
          <p:cNvSpPr>
            <a:spLocks noChangeArrowheads="1"/>
          </p:cNvSpPr>
          <p:nvPr/>
        </p:nvSpPr>
        <p:spPr bwMode="auto">
          <a:xfrm>
            <a:off x="5617065" y="6198859"/>
            <a:ext cx="1416857" cy="1895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7" name="step"/>
          <p:cNvSpPr>
            <a:spLocks noChangeArrowheads="1"/>
          </p:cNvSpPr>
          <p:nvPr/>
        </p:nvSpPr>
        <p:spPr bwMode="auto">
          <a:xfrm>
            <a:off x="5855832" y="6198859"/>
            <a:ext cx="377829" cy="18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8" name="step"/>
          <p:cNvSpPr>
            <a:spLocks noChangeArrowheads="1"/>
          </p:cNvSpPr>
          <p:nvPr/>
        </p:nvSpPr>
        <p:spPr bwMode="auto">
          <a:xfrm>
            <a:off x="5855832" y="6293973"/>
            <a:ext cx="377829" cy="94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18" name="chimney"/>
          <p:cNvGrpSpPr/>
          <p:nvPr/>
        </p:nvGrpSpPr>
        <p:grpSpPr>
          <a:xfrm>
            <a:off x="8367884" y="4828575"/>
            <a:ext cx="272876" cy="504427"/>
            <a:chOff x="5267325" y="1936749"/>
            <a:chExt cx="660400" cy="1220788"/>
          </a:xfrm>
        </p:grpSpPr>
        <p:sp>
          <p:nvSpPr>
            <p:cNvPr id="246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0" name="house"/>
          <p:cNvSpPr>
            <a:spLocks/>
          </p:cNvSpPr>
          <p:nvPr/>
        </p:nvSpPr>
        <p:spPr bwMode="auto">
          <a:xfrm>
            <a:off x="7399699" y="4867932"/>
            <a:ext cx="1322400" cy="1330927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1" name="door trim"/>
          <p:cNvSpPr>
            <a:spLocks noEditPoints="1"/>
          </p:cNvSpPr>
          <p:nvPr/>
        </p:nvSpPr>
        <p:spPr bwMode="auto">
          <a:xfrm>
            <a:off x="7570246" y="5625220"/>
            <a:ext cx="419810" cy="608724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2" name="door"/>
          <p:cNvGrpSpPr/>
          <p:nvPr/>
        </p:nvGrpSpPr>
        <p:grpSpPr>
          <a:xfrm>
            <a:off x="7593861" y="5648834"/>
            <a:ext cx="372581" cy="561495"/>
            <a:chOff x="3394075" y="3913187"/>
            <a:chExt cx="901700" cy="1358900"/>
          </a:xfrm>
        </p:grpSpPr>
        <p:sp>
          <p:nvSpPr>
            <p:cNvPr id="240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innerShdw blurRad="50800" dist="50800" dir="2700000">
                <a:schemeClr val="accent5">
                  <a:lumMod val="5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3" name="roof"/>
          <p:cNvSpPr>
            <a:spLocks/>
          </p:cNvSpPr>
          <p:nvPr/>
        </p:nvSpPr>
        <p:spPr bwMode="auto">
          <a:xfrm>
            <a:off x="7289498" y="4789218"/>
            <a:ext cx="1542800" cy="804854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4" name="roof"/>
          <p:cNvSpPr>
            <a:spLocks/>
          </p:cNvSpPr>
          <p:nvPr/>
        </p:nvSpPr>
        <p:spPr bwMode="auto">
          <a:xfrm>
            <a:off x="7240958" y="4746952"/>
            <a:ext cx="1639881" cy="814037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25" name="vent"/>
          <p:cNvGrpSpPr/>
          <p:nvPr/>
        </p:nvGrpSpPr>
        <p:grpSpPr>
          <a:xfrm>
            <a:off x="7907405" y="5162455"/>
            <a:ext cx="306985" cy="306985"/>
            <a:chOff x="4152900" y="2744787"/>
            <a:chExt cx="742950" cy="742950"/>
          </a:xfrm>
        </p:grpSpPr>
        <p:sp>
          <p:nvSpPr>
            <p:cNvPr id="232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6" name="window"/>
          <p:cNvGrpSpPr/>
          <p:nvPr/>
        </p:nvGrpSpPr>
        <p:grpSpPr>
          <a:xfrm>
            <a:off x="8172669" y="5621621"/>
            <a:ext cx="325352" cy="419810"/>
            <a:chOff x="4794876" y="3856037"/>
            <a:chExt cx="787400" cy="1016000"/>
          </a:xfrm>
        </p:grpSpPr>
        <p:sp>
          <p:nvSpPr>
            <p:cNvPr id="230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7" name="foundation"/>
          <p:cNvSpPr>
            <a:spLocks noChangeArrowheads="1"/>
          </p:cNvSpPr>
          <p:nvPr/>
        </p:nvSpPr>
        <p:spPr bwMode="auto">
          <a:xfrm>
            <a:off x="7352470" y="6198859"/>
            <a:ext cx="1416857" cy="1895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8" name="step"/>
          <p:cNvSpPr>
            <a:spLocks noChangeArrowheads="1"/>
          </p:cNvSpPr>
          <p:nvPr/>
        </p:nvSpPr>
        <p:spPr bwMode="auto">
          <a:xfrm>
            <a:off x="7591237" y="6198859"/>
            <a:ext cx="377829" cy="189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9" name="step"/>
          <p:cNvSpPr>
            <a:spLocks noChangeArrowheads="1"/>
          </p:cNvSpPr>
          <p:nvPr/>
        </p:nvSpPr>
        <p:spPr bwMode="auto">
          <a:xfrm>
            <a:off x="7591237" y="6293973"/>
            <a:ext cx="377829" cy="944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7" name="bush"/>
          <p:cNvSpPr>
            <a:spLocks/>
          </p:cNvSpPr>
          <p:nvPr/>
        </p:nvSpPr>
        <p:spPr bwMode="auto">
          <a:xfrm>
            <a:off x="-134127" y="5934939"/>
            <a:ext cx="647562" cy="506385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8" name="bush"/>
          <p:cNvSpPr>
            <a:spLocks/>
          </p:cNvSpPr>
          <p:nvPr/>
        </p:nvSpPr>
        <p:spPr bwMode="auto">
          <a:xfrm flipH="1">
            <a:off x="8640760" y="5957136"/>
            <a:ext cx="647562" cy="506385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4">
                  <a:lumMod val="75000"/>
                </a:schemeClr>
              </a:gs>
              <a:gs pos="85000">
                <a:schemeClr val="accent2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8" name="rule one"/>
          <p:cNvSpPr txBox="1"/>
          <p:nvPr/>
        </p:nvSpPr>
        <p:spPr>
          <a:xfrm>
            <a:off x="974252" y="908715"/>
            <a:ext cx="397874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FY 2016 (Total =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259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) </a:t>
            </a:r>
          </a:p>
          <a:p>
            <a:endParaRPr lang="en-US" sz="7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OWNED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Condos		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Duplex Units		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Townhouses		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Family 		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ALF			1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LEASED/MANAGED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Apt Units		181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Townhouses		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Family		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ALF			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8" name="neighborhood association rules"/>
          <p:cNvSpPr txBox="1"/>
          <p:nvPr/>
        </p:nvSpPr>
        <p:spPr>
          <a:xfrm>
            <a:off x="565040" y="320362"/>
            <a:ext cx="4168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</a:rPr>
              <a:t>Units Owned/Managed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9" name="rule one">
            <a:extLst>
              <a:ext uri="{FF2B5EF4-FFF2-40B4-BE49-F238E27FC236}">
                <a16:creationId xmlns:a16="http://schemas.microsoft.com/office/drawing/2014/main" id="{A97FAFE8-BAF1-495C-8889-3214AC7D3C56}"/>
              </a:ext>
            </a:extLst>
          </p:cNvPr>
          <p:cNvSpPr txBox="1"/>
          <p:nvPr/>
        </p:nvSpPr>
        <p:spPr>
          <a:xfrm>
            <a:off x="5012852" y="908715"/>
            <a:ext cx="3978748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FY 2017 (Total = </a:t>
            </a:r>
            <a:r>
              <a:rPr lang="en-US" sz="3200" b="1" dirty="0">
                <a:solidFill>
                  <a:schemeClr val="accent1"/>
                </a:solidFill>
              </a:rPr>
              <a:t>317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endParaRPr lang="en-US" sz="7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OWNED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Condos		</a:t>
            </a:r>
            <a:r>
              <a:rPr lang="en-US" b="1" dirty="0">
                <a:solidFill>
                  <a:schemeClr val="accent1"/>
                </a:solidFill>
              </a:rPr>
              <a:t>38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Duplex Units		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Townhouses		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Family 		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ALF			1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LEASED/MANAGED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Apt Units 		</a:t>
            </a:r>
            <a:r>
              <a:rPr lang="en-US" b="1" dirty="0">
                <a:solidFill>
                  <a:schemeClr val="accent1"/>
                </a:solidFill>
              </a:rPr>
              <a:t>232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Townhouses		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Family		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ALF			1</a:t>
            </a:r>
          </a:p>
        </p:txBody>
      </p:sp>
    </p:spTree>
    <p:extLst>
      <p:ext uri="{BB962C8B-B14F-4D97-AF65-F5344CB8AC3E}">
        <p14:creationId xmlns:p14="http://schemas.microsoft.com/office/powerpoint/2010/main" val="410003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158" grpId="0"/>
      <p:bldP spid="2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"/>
          <p:cNvSpPr>
            <a:spLocks noChangeArrowheads="1"/>
          </p:cNvSpPr>
          <p:nvPr/>
        </p:nvSpPr>
        <p:spPr bwMode="auto">
          <a:xfrm>
            <a:off x="0" y="4906962"/>
            <a:ext cx="9144000" cy="195103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83000">
                <a:schemeClr val="tx2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5573E1-DB9C-4373-A6A1-FB845C3C0806}"/>
              </a:ext>
            </a:extLst>
          </p:cNvPr>
          <p:cNvGrpSpPr/>
          <p:nvPr/>
        </p:nvGrpSpPr>
        <p:grpSpPr>
          <a:xfrm>
            <a:off x="2930008" y="609600"/>
            <a:ext cx="1515927" cy="5460151"/>
            <a:chOff x="2930008" y="609600"/>
            <a:chExt cx="1515927" cy="5460151"/>
          </a:xfrm>
        </p:grpSpPr>
        <p:sp>
          <p:nvSpPr>
            <p:cNvPr id="113" name="foundation"/>
            <p:cNvSpPr>
              <a:spLocks noChangeArrowheads="1"/>
            </p:cNvSpPr>
            <p:nvPr/>
          </p:nvSpPr>
          <p:spPr bwMode="auto">
            <a:xfrm>
              <a:off x="3033091" y="2127003"/>
              <a:ext cx="1309761" cy="394274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6" name="chimney"/>
            <p:cNvGrpSpPr/>
            <p:nvPr/>
          </p:nvGrpSpPr>
          <p:grpSpPr>
            <a:xfrm>
              <a:off x="3971753" y="685053"/>
              <a:ext cx="252250" cy="466299"/>
              <a:chOff x="5267325" y="1936749"/>
              <a:chExt cx="660400" cy="1220788"/>
            </a:xfrm>
          </p:grpSpPr>
          <p:sp>
            <p:nvSpPr>
              <p:cNvPr id="77" name="chimney piece"/>
              <p:cNvSpPr>
                <a:spLocks noChangeArrowheads="1"/>
              </p:cNvSpPr>
              <p:nvPr/>
            </p:nvSpPr>
            <p:spPr bwMode="auto">
              <a:xfrm>
                <a:off x="5346700" y="1936749"/>
                <a:ext cx="501650" cy="122078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chimney piece"/>
              <p:cNvSpPr>
                <a:spLocks noChangeArrowheads="1"/>
              </p:cNvSpPr>
              <p:nvPr/>
            </p:nvSpPr>
            <p:spPr bwMode="auto">
              <a:xfrm>
                <a:off x="5267325" y="1936749"/>
                <a:ext cx="660400" cy="17145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8" name="house"/>
            <p:cNvSpPr>
              <a:spLocks/>
            </p:cNvSpPr>
            <p:nvPr/>
          </p:nvSpPr>
          <p:spPr bwMode="auto">
            <a:xfrm>
              <a:off x="3076750" y="721435"/>
              <a:ext cx="1222443" cy="1230327"/>
            </a:xfrm>
            <a:custGeom>
              <a:avLst/>
              <a:gdLst>
                <a:gd name="T0" fmla="*/ 1008 w 2016"/>
                <a:gd name="T1" fmla="*/ 0 h 2029"/>
                <a:gd name="T2" fmla="*/ 0 w 2016"/>
                <a:gd name="T3" fmla="*/ 969 h 2029"/>
                <a:gd name="T4" fmla="*/ 0 w 2016"/>
                <a:gd name="T5" fmla="*/ 2029 h 2029"/>
                <a:gd name="T6" fmla="*/ 2016 w 2016"/>
                <a:gd name="T7" fmla="*/ 2029 h 2029"/>
                <a:gd name="T8" fmla="*/ 2016 w 2016"/>
                <a:gd name="T9" fmla="*/ 969 h 2029"/>
                <a:gd name="T10" fmla="*/ 1008 w 2016"/>
                <a:gd name="T11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6" h="2029">
                  <a:moveTo>
                    <a:pt x="1008" y="0"/>
                  </a:moveTo>
                  <a:lnTo>
                    <a:pt x="0" y="969"/>
                  </a:lnTo>
                  <a:lnTo>
                    <a:pt x="0" y="2029"/>
                  </a:lnTo>
                  <a:lnTo>
                    <a:pt x="2016" y="2029"/>
                  </a:lnTo>
                  <a:lnTo>
                    <a:pt x="2016" y="96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door trim"/>
            <p:cNvSpPr>
              <a:spLocks noEditPoints="1"/>
            </p:cNvSpPr>
            <p:nvPr/>
          </p:nvSpPr>
          <p:spPr bwMode="auto">
            <a:xfrm>
              <a:off x="3234406" y="1421482"/>
              <a:ext cx="388077" cy="562712"/>
            </a:xfrm>
            <a:custGeom>
              <a:avLst/>
              <a:gdLst>
                <a:gd name="T0" fmla="*/ 608 w 640"/>
                <a:gd name="T1" fmla="*/ 32 h 928"/>
                <a:gd name="T2" fmla="*/ 608 w 640"/>
                <a:gd name="T3" fmla="*/ 896 h 928"/>
                <a:gd name="T4" fmla="*/ 32 w 640"/>
                <a:gd name="T5" fmla="*/ 896 h 928"/>
                <a:gd name="T6" fmla="*/ 32 w 640"/>
                <a:gd name="T7" fmla="*/ 32 h 928"/>
                <a:gd name="T8" fmla="*/ 608 w 640"/>
                <a:gd name="T9" fmla="*/ 32 h 928"/>
                <a:gd name="T10" fmla="*/ 640 w 640"/>
                <a:gd name="T11" fmla="*/ 0 h 928"/>
                <a:gd name="T12" fmla="*/ 608 w 640"/>
                <a:gd name="T13" fmla="*/ 0 h 928"/>
                <a:gd name="T14" fmla="*/ 32 w 640"/>
                <a:gd name="T15" fmla="*/ 0 h 928"/>
                <a:gd name="T16" fmla="*/ 0 w 640"/>
                <a:gd name="T17" fmla="*/ 0 h 928"/>
                <a:gd name="T18" fmla="*/ 0 w 640"/>
                <a:gd name="T19" fmla="*/ 32 h 928"/>
                <a:gd name="T20" fmla="*/ 0 w 640"/>
                <a:gd name="T21" fmla="*/ 896 h 928"/>
                <a:gd name="T22" fmla="*/ 0 w 640"/>
                <a:gd name="T23" fmla="*/ 928 h 928"/>
                <a:gd name="T24" fmla="*/ 32 w 640"/>
                <a:gd name="T25" fmla="*/ 928 h 928"/>
                <a:gd name="T26" fmla="*/ 608 w 640"/>
                <a:gd name="T27" fmla="*/ 928 h 928"/>
                <a:gd name="T28" fmla="*/ 640 w 640"/>
                <a:gd name="T29" fmla="*/ 928 h 928"/>
                <a:gd name="T30" fmla="*/ 640 w 640"/>
                <a:gd name="T31" fmla="*/ 896 h 928"/>
                <a:gd name="T32" fmla="*/ 640 w 640"/>
                <a:gd name="T33" fmla="*/ 32 h 928"/>
                <a:gd name="T34" fmla="*/ 640 w 640"/>
                <a:gd name="T35" fmla="*/ 0 h 928"/>
                <a:gd name="T36" fmla="*/ 640 w 640"/>
                <a:gd name="T3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0" h="928">
                  <a:moveTo>
                    <a:pt x="608" y="32"/>
                  </a:moveTo>
                  <a:lnTo>
                    <a:pt x="608" y="896"/>
                  </a:lnTo>
                  <a:lnTo>
                    <a:pt x="32" y="896"/>
                  </a:lnTo>
                  <a:lnTo>
                    <a:pt x="32" y="32"/>
                  </a:lnTo>
                  <a:lnTo>
                    <a:pt x="608" y="32"/>
                  </a:lnTo>
                  <a:close/>
                  <a:moveTo>
                    <a:pt x="640" y="0"/>
                  </a:moveTo>
                  <a:lnTo>
                    <a:pt x="608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28"/>
                  </a:lnTo>
                  <a:lnTo>
                    <a:pt x="608" y="928"/>
                  </a:lnTo>
                  <a:lnTo>
                    <a:pt x="640" y="928"/>
                  </a:lnTo>
                  <a:lnTo>
                    <a:pt x="640" y="896"/>
                  </a:lnTo>
                  <a:lnTo>
                    <a:pt x="640" y="32"/>
                  </a:lnTo>
                  <a:lnTo>
                    <a:pt x="640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50" name="door"/>
            <p:cNvGrpSpPr/>
            <p:nvPr/>
          </p:nvGrpSpPr>
          <p:grpSpPr>
            <a:xfrm>
              <a:off x="3256236" y="1443312"/>
              <a:ext cx="344419" cy="519053"/>
              <a:chOff x="3394075" y="3913187"/>
              <a:chExt cx="901700" cy="1358900"/>
            </a:xfrm>
          </p:grpSpPr>
          <p:sp>
            <p:nvSpPr>
              <p:cNvPr id="71" name="door piece"/>
              <p:cNvSpPr>
                <a:spLocks noChangeArrowheads="1"/>
              </p:cNvSpPr>
              <p:nvPr/>
            </p:nvSpPr>
            <p:spPr bwMode="auto">
              <a:xfrm>
                <a:off x="3394075" y="3913187"/>
                <a:ext cx="901700" cy="1358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door piece"/>
              <p:cNvSpPr>
                <a:spLocks noChangeArrowheads="1"/>
              </p:cNvSpPr>
              <p:nvPr/>
            </p:nvSpPr>
            <p:spPr bwMode="auto">
              <a:xfrm>
                <a:off x="3511550" y="4043362"/>
                <a:ext cx="273050" cy="4572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50800" dist="50800" dir="2700000">
                  <a:schemeClr val="bg1"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door piece"/>
              <p:cNvSpPr>
                <a:spLocks noChangeArrowheads="1"/>
              </p:cNvSpPr>
              <p:nvPr/>
            </p:nvSpPr>
            <p:spPr bwMode="auto">
              <a:xfrm>
                <a:off x="3905250" y="4043362"/>
                <a:ext cx="273050" cy="4572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50800" dist="50800" dir="2700000">
                  <a:schemeClr val="bg1"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door piece"/>
              <p:cNvSpPr>
                <a:spLocks noChangeArrowheads="1"/>
              </p:cNvSpPr>
              <p:nvPr/>
            </p:nvSpPr>
            <p:spPr bwMode="auto">
              <a:xfrm>
                <a:off x="3511550" y="4678362"/>
                <a:ext cx="273050" cy="4572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50800" dist="50800" dir="2700000">
                  <a:schemeClr val="bg1"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door piece"/>
              <p:cNvSpPr>
                <a:spLocks noChangeArrowheads="1"/>
              </p:cNvSpPr>
              <p:nvPr/>
            </p:nvSpPr>
            <p:spPr bwMode="auto">
              <a:xfrm>
                <a:off x="3905250" y="4678362"/>
                <a:ext cx="273050" cy="4572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50800" dist="50800" dir="2700000">
                  <a:schemeClr val="bg1"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door knob"/>
              <p:cNvSpPr>
                <a:spLocks noChangeArrowheads="1"/>
              </p:cNvSpPr>
              <p:nvPr/>
            </p:nvSpPr>
            <p:spPr bwMode="auto">
              <a:xfrm>
                <a:off x="4175125" y="4548187"/>
                <a:ext cx="92075" cy="952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1" name="roof"/>
            <p:cNvSpPr>
              <a:spLocks/>
            </p:cNvSpPr>
            <p:nvPr/>
          </p:nvSpPr>
          <p:spPr bwMode="auto">
            <a:xfrm>
              <a:off x="2974879" y="648671"/>
              <a:ext cx="1426184" cy="744018"/>
            </a:xfrm>
            <a:custGeom>
              <a:avLst/>
              <a:gdLst>
                <a:gd name="T0" fmla="*/ 2258 w 2352"/>
                <a:gd name="T1" fmla="*/ 1227 h 1227"/>
                <a:gd name="T2" fmla="*/ 1176 w 2352"/>
                <a:gd name="T3" fmla="*/ 188 h 1227"/>
                <a:gd name="T4" fmla="*/ 94 w 2352"/>
                <a:gd name="T5" fmla="*/ 1227 h 1227"/>
                <a:gd name="T6" fmla="*/ 0 w 2352"/>
                <a:gd name="T7" fmla="*/ 1131 h 1227"/>
                <a:gd name="T8" fmla="*/ 1176 w 2352"/>
                <a:gd name="T9" fmla="*/ 0 h 1227"/>
                <a:gd name="T10" fmla="*/ 2352 w 2352"/>
                <a:gd name="T11" fmla="*/ 1131 h 1227"/>
                <a:gd name="T12" fmla="*/ 2258 w 2352"/>
                <a:gd name="T13" fmla="*/ 1227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2" h="1227">
                  <a:moveTo>
                    <a:pt x="2258" y="1227"/>
                  </a:moveTo>
                  <a:lnTo>
                    <a:pt x="1176" y="188"/>
                  </a:lnTo>
                  <a:lnTo>
                    <a:pt x="94" y="1227"/>
                  </a:lnTo>
                  <a:lnTo>
                    <a:pt x="0" y="1131"/>
                  </a:lnTo>
                  <a:lnTo>
                    <a:pt x="1176" y="0"/>
                  </a:lnTo>
                  <a:lnTo>
                    <a:pt x="2352" y="1131"/>
                  </a:lnTo>
                  <a:lnTo>
                    <a:pt x="2258" y="122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roof"/>
            <p:cNvSpPr>
              <a:spLocks/>
            </p:cNvSpPr>
            <p:nvPr/>
          </p:nvSpPr>
          <p:spPr bwMode="auto">
            <a:xfrm>
              <a:off x="2930008" y="609600"/>
              <a:ext cx="1515927" cy="752507"/>
            </a:xfrm>
            <a:custGeom>
              <a:avLst/>
              <a:gdLst>
                <a:gd name="T0" fmla="*/ 2464 w 2500"/>
                <a:gd name="T1" fmla="*/ 1241 h 1241"/>
                <a:gd name="T2" fmla="*/ 1250 w 2500"/>
                <a:gd name="T3" fmla="*/ 74 h 1241"/>
                <a:gd name="T4" fmla="*/ 36 w 2500"/>
                <a:gd name="T5" fmla="*/ 1241 h 1241"/>
                <a:gd name="T6" fmla="*/ 0 w 2500"/>
                <a:gd name="T7" fmla="*/ 1203 h 1241"/>
                <a:gd name="T8" fmla="*/ 1250 w 2500"/>
                <a:gd name="T9" fmla="*/ 0 h 1241"/>
                <a:gd name="T10" fmla="*/ 2500 w 2500"/>
                <a:gd name="T11" fmla="*/ 1203 h 1241"/>
                <a:gd name="T12" fmla="*/ 2464 w 2500"/>
                <a:gd name="T13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0" h="1241">
                  <a:moveTo>
                    <a:pt x="2464" y="1241"/>
                  </a:moveTo>
                  <a:lnTo>
                    <a:pt x="1250" y="74"/>
                  </a:lnTo>
                  <a:lnTo>
                    <a:pt x="36" y="1241"/>
                  </a:lnTo>
                  <a:lnTo>
                    <a:pt x="0" y="1203"/>
                  </a:lnTo>
                  <a:lnTo>
                    <a:pt x="1250" y="0"/>
                  </a:lnTo>
                  <a:lnTo>
                    <a:pt x="2500" y="1203"/>
                  </a:lnTo>
                  <a:lnTo>
                    <a:pt x="2464" y="12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53" name="vent"/>
            <p:cNvGrpSpPr/>
            <p:nvPr/>
          </p:nvGrpSpPr>
          <p:grpSpPr>
            <a:xfrm>
              <a:off x="3546081" y="993696"/>
              <a:ext cx="283781" cy="283781"/>
              <a:chOff x="4152900" y="2744787"/>
              <a:chExt cx="742950" cy="742950"/>
            </a:xfrm>
          </p:grpSpPr>
          <p:sp>
            <p:nvSpPr>
              <p:cNvPr id="63" name="vent piece"/>
              <p:cNvSpPr>
                <a:spLocks noChangeArrowheads="1"/>
              </p:cNvSpPr>
              <p:nvPr/>
            </p:nvSpPr>
            <p:spPr bwMode="auto">
              <a:xfrm>
                <a:off x="4178300" y="2770187"/>
                <a:ext cx="692150" cy="6921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vent piece"/>
              <p:cNvSpPr>
                <a:spLocks noEditPoints="1"/>
              </p:cNvSpPr>
              <p:nvPr/>
            </p:nvSpPr>
            <p:spPr bwMode="auto">
              <a:xfrm>
                <a:off x="4152900" y="2744787"/>
                <a:ext cx="742950" cy="742950"/>
              </a:xfrm>
              <a:custGeom>
                <a:avLst/>
                <a:gdLst>
                  <a:gd name="T0" fmla="*/ 117 w 234"/>
                  <a:gd name="T1" fmla="*/ 234 h 234"/>
                  <a:gd name="T2" fmla="*/ 0 w 234"/>
                  <a:gd name="T3" fmla="*/ 117 h 234"/>
                  <a:gd name="T4" fmla="*/ 117 w 234"/>
                  <a:gd name="T5" fmla="*/ 0 h 234"/>
                  <a:gd name="T6" fmla="*/ 234 w 234"/>
                  <a:gd name="T7" fmla="*/ 117 h 234"/>
                  <a:gd name="T8" fmla="*/ 117 w 234"/>
                  <a:gd name="T9" fmla="*/ 234 h 234"/>
                  <a:gd name="T10" fmla="*/ 117 w 234"/>
                  <a:gd name="T11" fmla="*/ 16 h 234"/>
                  <a:gd name="T12" fmla="*/ 16 w 234"/>
                  <a:gd name="T13" fmla="*/ 117 h 234"/>
                  <a:gd name="T14" fmla="*/ 117 w 234"/>
                  <a:gd name="T15" fmla="*/ 218 h 234"/>
                  <a:gd name="T16" fmla="*/ 218 w 234"/>
                  <a:gd name="T17" fmla="*/ 117 h 234"/>
                  <a:gd name="T18" fmla="*/ 117 w 234"/>
                  <a:gd name="T19" fmla="*/ 1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4" h="234">
                    <a:moveTo>
                      <a:pt x="117" y="234"/>
                    </a:moveTo>
                    <a:cubicBezTo>
                      <a:pt x="53" y="234"/>
                      <a:pt x="0" y="181"/>
                      <a:pt x="0" y="117"/>
                    </a:cubicBezTo>
                    <a:cubicBezTo>
                      <a:pt x="0" y="52"/>
                      <a:pt x="53" y="0"/>
                      <a:pt x="117" y="0"/>
                    </a:cubicBezTo>
                    <a:cubicBezTo>
                      <a:pt x="181" y="0"/>
                      <a:pt x="234" y="52"/>
                      <a:pt x="234" y="117"/>
                    </a:cubicBezTo>
                    <a:cubicBezTo>
                      <a:pt x="234" y="181"/>
                      <a:pt x="181" y="234"/>
                      <a:pt x="117" y="234"/>
                    </a:cubicBezTo>
                    <a:close/>
                    <a:moveTo>
                      <a:pt x="117" y="16"/>
                    </a:moveTo>
                    <a:cubicBezTo>
                      <a:pt x="61" y="16"/>
                      <a:pt x="16" y="61"/>
                      <a:pt x="16" y="117"/>
                    </a:cubicBezTo>
                    <a:cubicBezTo>
                      <a:pt x="16" y="172"/>
                      <a:pt x="61" y="218"/>
                      <a:pt x="117" y="218"/>
                    </a:cubicBezTo>
                    <a:cubicBezTo>
                      <a:pt x="173" y="218"/>
                      <a:pt x="218" y="172"/>
                      <a:pt x="218" y="117"/>
                    </a:cubicBezTo>
                    <a:cubicBezTo>
                      <a:pt x="218" y="61"/>
                      <a:pt x="173" y="16"/>
                      <a:pt x="11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vent piece"/>
              <p:cNvSpPr>
                <a:spLocks/>
              </p:cNvSpPr>
              <p:nvPr/>
            </p:nvSpPr>
            <p:spPr bwMode="auto">
              <a:xfrm>
                <a:off x="4327525" y="2976562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6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vent piece"/>
              <p:cNvSpPr>
                <a:spLocks/>
              </p:cNvSpPr>
              <p:nvPr/>
            </p:nvSpPr>
            <p:spPr bwMode="auto">
              <a:xfrm>
                <a:off x="4419600" y="28940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2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vent piece"/>
              <p:cNvSpPr>
                <a:spLocks/>
              </p:cNvSpPr>
              <p:nvPr/>
            </p:nvSpPr>
            <p:spPr bwMode="auto">
              <a:xfrm>
                <a:off x="4283075" y="306228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1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vent piece"/>
              <p:cNvSpPr>
                <a:spLocks/>
              </p:cNvSpPr>
              <p:nvPr/>
            </p:nvSpPr>
            <p:spPr bwMode="auto">
              <a:xfrm>
                <a:off x="4283075" y="314483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2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vent piece"/>
              <p:cNvSpPr>
                <a:spLocks/>
              </p:cNvSpPr>
              <p:nvPr/>
            </p:nvSpPr>
            <p:spPr bwMode="auto">
              <a:xfrm>
                <a:off x="4327525" y="3227387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7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vent piece"/>
              <p:cNvSpPr>
                <a:spLocks/>
              </p:cNvSpPr>
              <p:nvPr/>
            </p:nvSpPr>
            <p:spPr bwMode="auto">
              <a:xfrm>
                <a:off x="4419600" y="33131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4" name="window"/>
            <p:cNvGrpSpPr/>
            <p:nvPr/>
          </p:nvGrpSpPr>
          <p:grpSpPr>
            <a:xfrm>
              <a:off x="3791294" y="1418156"/>
              <a:ext cx="300760" cy="388077"/>
              <a:chOff x="4794876" y="3856037"/>
              <a:chExt cx="787400" cy="1016000"/>
            </a:xfrm>
          </p:grpSpPr>
          <p:sp>
            <p:nvSpPr>
              <p:cNvPr id="61" name="window piece"/>
              <p:cNvSpPr>
                <a:spLocks noChangeArrowheads="1"/>
              </p:cNvSpPr>
              <p:nvPr/>
            </p:nvSpPr>
            <p:spPr bwMode="auto">
              <a:xfrm>
                <a:off x="4820276" y="3881437"/>
                <a:ext cx="736600" cy="965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window piece"/>
              <p:cNvSpPr>
                <a:spLocks noEditPoints="1"/>
              </p:cNvSpPr>
              <p:nvPr/>
            </p:nvSpPr>
            <p:spPr bwMode="auto">
              <a:xfrm>
                <a:off x="4794876" y="3856037"/>
                <a:ext cx="787400" cy="1016000"/>
              </a:xfrm>
              <a:custGeom>
                <a:avLst/>
                <a:gdLst>
                  <a:gd name="T0" fmla="*/ 464 w 496"/>
                  <a:gd name="T1" fmla="*/ 0 h 640"/>
                  <a:gd name="T2" fmla="*/ 32 w 496"/>
                  <a:gd name="T3" fmla="*/ 0 h 640"/>
                  <a:gd name="T4" fmla="*/ 0 w 496"/>
                  <a:gd name="T5" fmla="*/ 0 h 640"/>
                  <a:gd name="T6" fmla="*/ 0 w 496"/>
                  <a:gd name="T7" fmla="*/ 32 h 640"/>
                  <a:gd name="T8" fmla="*/ 0 w 496"/>
                  <a:gd name="T9" fmla="*/ 608 h 640"/>
                  <a:gd name="T10" fmla="*/ 0 w 496"/>
                  <a:gd name="T11" fmla="*/ 640 h 640"/>
                  <a:gd name="T12" fmla="*/ 32 w 496"/>
                  <a:gd name="T13" fmla="*/ 640 h 640"/>
                  <a:gd name="T14" fmla="*/ 464 w 496"/>
                  <a:gd name="T15" fmla="*/ 640 h 640"/>
                  <a:gd name="T16" fmla="*/ 496 w 496"/>
                  <a:gd name="T17" fmla="*/ 640 h 640"/>
                  <a:gd name="T18" fmla="*/ 496 w 496"/>
                  <a:gd name="T19" fmla="*/ 608 h 640"/>
                  <a:gd name="T20" fmla="*/ 496 w 496"/>
                  <a:gd name="T21" fmla="*/ 32 h 640"/>
                  <a:gd name="T22" fmla="*/ 496 w 496"/>
                  <a:gd name="T23" fmla="*/ 0 h 640"/>
                  <a:gd name="T24" fmla="*/ 464 w 496"/>
                  <a:gd name="T25" fmla="*/ 0 h 640"/>
                  <a:gd name="T26" fmla="*/ 464 w 496"/>
                  <a:gd name="T27" fmla="*/ 608 h 640"/>
                  <a:gd name="T28" fmla="*/ 32 w 496"/>
                  <a:gd name="T29" fmla="*/ 608 h 640"/>
                  <a:gd name="T30" fmla="*/ 32 w 496"/>
                  <a:gd name="T31" fmla="*/ 32 h 640"/>
                  <a:gd name="T32" fmla="*/ 232 w 496"/>
                  <a:gd name="T33" fmla="*/ 32 h 640"/>
                  <a:gd name="T34" fmla="*/ 232 w 496"/>
                  <a:gd name="T35" fmla="*/ 304 h 640"/>
                  <a:gd name="T36" fmla="*/ 32 w 496"/>
                  <a:gd name="T37" fmla="*/ 304 h 640"/>
                  <a:gd name="T38" fmla="*/ 32 w 496"/>
                  <a:gd name="T39" fmla="*/ 336 h 640"/>
                  <a:gd name="T40" fmla="*/ 232 w 496"/>
                  <a:gd name="T41" fmla="*/ 336 h 640"/>
                  <a:gd name="T42" fmla="*/ 232 w 496"/>
                  <a:gd name="T43" fmla="*/ 608 h 640"/>
                  <a:gd name="T44" fmla="*/ 264 w 496"/>
                  <a:gd name="T45" fmla="*/ 608 h 640"/>
                  <a:gd name="T46" fmla="*/ 264 w 496"/>
                  <a:gd name="T47" fmla="*/ 336 h 640"/>
                  <a:gd name="T48" fmla="*/ 464 w 496"/>
                  <a:gd name="T49" fmla="*/ 336 h 640"/>
                  <a:gd name="T50" fmla="*/ 464 w 496"/>
                  <a:gd name="T51" fmla="*/ 608 h 640"/>
                  <a:gd name="T52" fmla="*/ 464 w 496"/>
                  <a:gd name="T53" fmla="*/ 304 h 640"/>
                  <a:gd name="T54" fmla="*/ 264 w 496"/>
                  <a:gd name="T55" fmla="*/ 304 h 640"/>
                  <a:gd name="T56" fmla="*/ 264 w 496"/>
                  <a:gd name="T57" fmla="*/ 32 h 640"/>
                  <a:gd name="T58" fmla="*/ 464 w 496"/>
                  <a:gd name="T59" fmla="*/ 32 h 640"/>
                  <a:gd name="T60" fmla="*/ 464 w 496"/>
                  <a:gd name="T61" fmla="*/ 30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6" h="640">
                    <a:moveTo>
                      <a:pt x="464" y="0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608"/>
                    </a:lnTo>
                    <a:lnTo>
                      <a:pt x="0" y="640"/>
                    </a:lnTo>
                    <a:lnTo>
                      <a:pt x="32" y="640"/>
                    </a:lnTo>
                    <a:lnTo>
                      <a:pt x="464" y="640"/>
                    </a:lnTo>
                    <a:lnTo>
                      <a:pt x="496" y="640"/>
                    </a:lnTo>
                    <a:lnTo>
                      <a:pt x="496" y="608"/>
                    </a:lnTo>
                    <a:lnTo>
                      <a:pt x="496" y="32"/>
                    </a:lnTo>
                    <a:lnTo>
                      <a:pt x="496" y="0"/>
                    </a:lnTo>
                    <a:lnTo>
                      <a:pt x="464" y="0"/>
                    </a:lnTo>
                    <a:close/>
                    <a:moveTo>
                      <a:pt x="464" y="608"/>
                    </a:moveTo>
                    <a:lnTo>
                      <a:pt x="32" y="608"/>
                    </a:lnTo>
                    <a:lnTo>
                      <a:pt x="32" y="32"/>
                    </a:lnTo>
                    <a:lnTo>
                      <a:pt x="232" y="32"/>
                    </a:lnTo>
                    <a:lnTo>
                      <a:pt x="232" y="304"/>
                    </a:lnTo>
                    <a:lnTo>
                      <a:pt x="32" y="304"/>
                    </a:lnTo>
                    <a:lnTo>
                      <a:pt x="32" y="336"/>
                    </a:lnTo>
                    <a:lnTo>
                      <a:pt x="232" y="336"/>
                    </a:lnTo>
                    <a:lnTo>
                      <a:pt x="232" y="608"/>
                    </a:lnTo>
                    <a:lnTo>
                      <a:pt x="264" y="608"/>
                    </a:lnTo>
                    <a:lnTo>
                      <a:pt x="264" y="336"/>
                    </a:lnTo>
                    <a:lnTo>
                      <a:pt x="464" y="336"/>
                    </a:lnTo>
                    <a:lnTo>
                      <a:pt x="464" y="608"/>
                    </a:lnTo>
                    <a:close/>
                    <a:moveTo>
                      <a:pt x="464" y="304"/>
                    </a:moveTo>
                    <a:lnTo>
                      <a:pt x="264" y="304"/>
                    </a:lnTo>
                    <a:lnTo>
                      <a:pt x="264" y="32"/>
                    </a:lnTo>
                    <a:lnTo>
                      <a:pt x="464" y="32"/>
                    </a:lnTo>
                    <a:lnTo>
                      <a:pt x="464" y="3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5" name="foundation"/>
            <p:cNvSpPr>
              <a:spLocks noChangeArrowheads="1"/>
            </p:cNvSpPr>
            <p:nvPr/>
          </p:nvSpPr>
          <p:spPr bwMode="auto">
            <a:xfrm>
              <a:off x="3033091" y="1951762"/>
              <a:ext cx="1309761" cy="1752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step"/>
            <p:cNvSpPr>
              <a:spLocks noChangeArrowheads="1"/>
            </p:cNvSpPr>
            <p:nvPr/>
          </p:nvSpPr>
          <p:spPr bwMode="auto">
            <a:xfrm>
              <a:off x="3253810" y="1951762"/>
              <a:ext cx="349270" cy="17524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step"/>
            <p:cNvSpPr>
              <a:spLocks noChangeArrowheads="1"/>
            </p:cNvSpPr>
            <p:nvPr/>
          </p:nvSpPr>
          <p:spPr bwMode="auto">
            <a:xfrm>
              <a:off x="3253810" y="2039686"/>
              <a:ext cx="349270" cy="873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064666-A24D-45C8-AD22-F0F1EDD9F1B8}"/>
              </a:ext>
            </a:extLst>
          </p:cNvPr>
          <p:cNvGrpSpPr/>
          <p:nvPr/>
        </p:nvGrpSpPr>
        <p:grpSpPr>
          <a:xfrm>
            <a:off x="4704164" y="2902196"/>
            <a:ext cx="1515927" cy="3167554"/>
            <a:chOff x="4704164" y="2902196"/>
            <a:chExt cx="1515927" cy="3167554"/>
          </a:xfrm>
        </p:grpSpPr>
        <p:grpSp>
          <p:nvGrpSpPr>
            <p:cNvPr id="80" name="chimney"/>
            <p:cNvGrpSpPr/>
            <p:nvPr/>
          </p:nvGrpSpPr>
          <p:grpSpPr>
            <a:xfrm>
              <a:off x="5745909" y="2977649"/>
              <a:ext cx="252250" cy="466299"/>
              <a:chOff x="5267325" y="1936749"/>
              <a:chExt cx="660400" cy="1220788"/>
            </a:xfrm>
          </p:grpSpPr>
          <p:sp>
            <p:nvSpPr>
              <p:cNvPr id="111" name="chimney piece"/>
              <p:cNvSpPr>
                <a:spLocks noChangeArrowheads="1"/>
              </p:cNvSpPr>
              <p:nvPr/>
            </p:nvSpPr>
            <p:spPr bwMode="auto">
              <a:xfrm>
                <a:off x="5346700" y="1936749"/>
                <a:ext cx="501650" cy="122078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2" name="chimney piece"/>
              <p:cNvSpPr>
                <a:spLocks noChangeArrowheads="1"/>
              </p:cNvSpPr>
              <p:nvPr/>
            </p:nvSpPr>
            <p:spPr bwMode="auto">
              <a:xfrm>
                <a:off x="5267325" y="1936749"/>
                <a:ext cx="660400" cy="17145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2" name="house"/>
            <p:cNvSpPr>
              <a:spLocks/>
            </p:cNvSpPr>
            <p:nvPr/>
          </p:nvSpPr>
          <p:spPr bwMode="auto">
            <a:xfrm>
              <a:off x="4850906" y="3014031"/>
              <a:ext cx="1222443" cy="1230327"/>
            </a:xfrm>
            <a:custGeom>
              <a:avLst/>
              <a:gdLst>
                <a:gd name="T0" fmla="*/ 1008 w 2016"/>
                <a:gd name="T1" fmla="*/ 0 h 2029"/>
                <a:gd name="T2" fmla="*/ 0 w 2016"/>
                <a:gd name="T3" fmla="*/ 969 h 2029"/>
                <a:gd name="T4" fmla="*/ 0 w 2016"/>
                <a:gd name="T5" fmla="*/ 2029 h 2029"/>
                <a:gd name="T6" fmla="*/ 2016 w 2016"/>
                <a:gd name="T7" fmla="*/ 2029 h 2029"/>
                <a:gd name="T8" fmla="*/ 2016 w 2016"/>
                <a:gd name="T9" fmla="*/ 969 h 2029"/>
                <a:gd name="T10" fmla="*/ 1008 w 2016"/>
                <a:gd name="T11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6" h="2029">
                  <a:moveTo>
                    <a:pt x="1008" y="0"/>
                  </a:moveTo>
                  <a:lnTo>
                    <a:pt x="0" y="969"/>
                  </a:lnTo>
                  <a:lnTo>
                    <a:pt x="0" y="2029"/>
                  </a:lnTo>
                  <a:lnTo>
                    <a:pt x="2016" y="2029"/>
                  </a:lnTo>
                  <a:lnTo>
                    <a:pt x="2016" y="96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door trim"/>
            <p:cNvSpPr>
              <a:spLocks noEditPoints="1"/>
            </p:cNvSpPr>
            <p:nvPr/>
          </p:nvSpPr>
          <p:spPr bwMode="auto">
            <a:xfrm>
              <a:off x="5008562" y="3714078"/>
              <a:ext cx="388077" cy="562712"/>
            </a:xfrm>
            <a:custGeom>
              <a:avLst/>
              <a:gdLst>
                <a:gd name="T0" fmla="*/ 608 w 640"/>
                <a:gd name="T1" fmla="*/ 32 h 928"/>
                <a:gd name="T2" fmla="*/ 608 w 640"/>
                <a:gd name="T3" fmla="*/ 896 h 928"/>
                <a:gd name="T4" fmla="*/ 32 w 640"/>
                <a:gd name="T5" fmla="*/ 896 h 928"/>
                <a:gd name="T6" fmla="*/ 32 w 640"/>
                <a:gd name="T7" fmla="*/ 32 h 928"/>
                <a:gd name="T8" fmla="*/ 608 w 640"/>
                <a:gd name="T9" fmla="*/ 32 h 928"/>
                <a:gd name="T10" fmla="*/ 640 w 640"/>
                <a:gd name="T11" fmla="*/ 0 h 928"/>
                <a:gd name="T12" fmla="*/ 608 w 640"/>
                <a:gd name="T13" fmla="*/ 0 h 928"/>
                <a:gd name="T14" fmla="*/ 32 w 640"/>
                <a:gd name="T15" fmla="*/ 0 h 928"/>
                <a:gd name="T16" fmla="*/ 0 w 640"/>
                <a:gd name="T17" fmla="*/ 0 h 928"/>
                <a:gd name="T18" fmla="*/ 0 w 640"/>
                <a:gd name="T19" fmla="*/ 32 h 928"/>
                <a:gd name="T20" fmla="*/ 0 w 640"/>
                <a:gd name="T21" fmla="*/ 896 h 928"/>
                <a:gd name="T22" fmla="*/ 0 w 640"/>
                <a:gd name="T23" fmla="*/ 928 h 928"/>
                <a:gd name="T24" fmla="*/ 32 w 640"/>
                <a:gd name="T25" fmla="*/ 928 h 928"/>
                <a:gd name="T26" fmla="*/ 608 w 640"/>
                <a:gd name="T27" fmla="*/ 928 h 928"/>
                <a:gd name="T28" fmla="*/ 640 w 640"/>
                <a:gd name="T29" fmla="*/ 928 h 928"/>
                <a:gd name="T30" fmla="*/ 640 w 640"/>
                <a:gd name="T31" fmla="*/ 896 h 928"/>
                <a:gd name="T32" fmla="*/ 640 w 640"/>
                <a:gd name="T33" fmla="*/ 32 h 928"/>
                <a:gd name="T34" fmla="*/ 640 w 640"/>
                <a:gd name="T35" fmla="*/ 0 h 928"/>
                <a:gd name="T36" fmla="*/ 640 w 640"/>
                <a:gd name="T3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0" h="928">
                  <a:moveTo>
                    <a:pt x="608" y="32"/>
                  </a:moveTo>
                  <a:lnTo>
                    <a:pt x="608" y="896"/>
                  </a:lnTo>
                  <a:lnTo>
                    <a:pt x="32" y="896"/>
                  </a:lnTo>
                  <a:lnTo>
                    <a:pt x="32" y="32"/>
                  </a:lnTo>
                  <a:lnTo>
                    <a:pt x="608" y="32"/>
                  </a:lnTo>
                  <a:close/>
                  <a:moveTo>
                    <a:pt x="640" y="0"/>
                  </a:moveTo>
                  <a:lnTo>
                    <a:pt x="608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28"/>
                  </a:lnTo>
                  <a:lnTo>
                    <a:pt x="608" y="928"/>
                  </a:lnTo>
                  <a:lnTo>
                    <a:pt x="640" y="928"/>
                  </a:lnTo>
                  <a:lnTo>
                    <a:pt x="640" y="896"/>
                  </a:lnTo>
                  <a:lnTo>
                    <a:pt x="640" y="32"/>
                  </a:lnTo>
                  <a:lnTo>
                    <a:pt x="640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84" name="door"/>
            <p:cNvGrpSpPr/>
            <p:nvPr/>
          </p:nvGrpSpPr>
          <p:grpSpPr>
            <a:xfrm>
              <a:off x="5030392" y="3735908"/>
              <a:ext cx="344419" cy="519053"/>
              <a:chOff x="3394075" y="3913187"/>
              <a:chExt cx="901700" cy="1358900"/>
            </a:xfrm>
          </p:grpSpPr>
          <p:sp>
            <p:nvSpPr>
              <p:cNvPr id="105" name="door piece"/>
              <p:cNvSpPr>
                <a:spLocks noChangeArrowheads="1"/>
              </p:cNvSpPr>
              <p:nvPr/>
            </p:nvSpPr>
            <p:spPr bwMode="auto">
              <a:xfrm>
                <a:off x="3394075" y="3913187"/>
                <a:ext cx="901700" cy="1358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door piece"/>
              <p:cNvSpPr>
                <a:spLocks noChangeArrowheads="1"/>
              </p:cNvSpPr>
              <p:nvPr/>
            </p:nvSpPr>
            <p:spPr bwMode="auto">
              <a:xfrm>
                <a:off x="3511550" y="4043362"/>
                <a:ext cx="273050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accent6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door piece"/>
              <p:cNvSpPr>
                <a:spLocks noChangeArrowheads="1"/>
              </p:cNvSpPr>
              <p:nvPr/>
            </p:nvSpPr>
            <p:spPr bwMode="auto">
              <a:xfrm>
                <a:off x="3905250" y="4043362"/>
                <a:ext cx="273050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accent6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door piece"/>
              <p:cNvSpPr>
                <a:spLocks noChangeArrowheads="1"/>
              </p:cNvSpPr>
              <p:nvPr/>
            </p:nvSpPr>
            <p:spPr bwMode="auto">
              <a:xfrm>
                <a:off x="3511550" y="4678362"/>
                <a:ext cx="273050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accent6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door piece"/>
              <p:cNvSpPr>
                <a:spLocks noChangeArrowheads="1"/>
              </p:cNvSpPr>
              <p:nvPr/>
            </p:nvSpPr>
            <p:spPr bwMode="auto">
              <a:xfrm>
                <a:off x="3905250" y="4678362"/>
                <a:ext cx="273050" cy="4572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accent6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door knob"/>
              <p:cNvSpPr>
                <a:spLocks noChangeArrowheads="1"/>
              </p:cNvSpPr>
              <p:nvPr/>
            </p:nvSpPr>
            <p:spPr bwMode="auto">
              <a:xfrm>
                <a:off x="4175125" y="4548187"/>
                <a:ext cx="92075" cy="952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5" name="roof"/>
            <p:cNvSpPr>
              <a:spLocks/>
            </p:cNvSpPr>
            <p:nvPr/>
          </p:nvSpPr>
          <p:spPr bwMode="auto">
            <a:xfrm>
              <a:off x="4749035" y="2941267"/>
              <a:ext cx="1426184" cy="744018"/>
            </a:xfrm>
            <a:custGeom>
              <a:avLst/>
              <a:gdLst>
                <a:gd name="T0" fmla="*/ 2258 w 2352"/>
                <a:gd name="T1" fmla="*/ 1227 h 1227"/>
                <a:gd name="T2" fmla="*/ 1176 w 2352"/>
                <a:gd name="T3" fmla="*/ 188 h 1227"/>
                <a:gd name="T4" fmla="*/ 94 w 2352"/>
                <a:gd name="T5" fmla="*/ 1227 h 1227"/>
                <a:gd name="T6" fmla="*/ 0 w 2352"/>
                <a:gd name="T7" fmla="*/ 1131 h 1227"/>
                <a:gd name="T8" fmla="*/ 1176 w 2352"/>
                <a:gd name="T9" fmla="*/ 0 h 1227"/>
                <a:gd name="T10" fmla="*/ 2352 w 2352"/>
                <a:gd name="T11" fmla="*/ 1131 h 1227"/>
                <a:gd name="T12" fmla="*/ 2258 w 2352"/>
                <a:gd name="T13" fmla="*/ 1227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2" h="1227">
                  <a:moveTo>
                    <a:pt x="2258" y="1227"/>
                  </a:moveTo>
                  <a:lnTo>
                    <a:pt x="1176" y="188"/>
                  </a:lnTo>
                  <a:lnTo>
                    <a:pt x="94" y="1227"/>
                  </a:lnTo>
                  <a:lnTo>
                    <a:pt x="0" y="1131"/>
                  </a:lnTo>
                  <a:lnTo>
                    <a:pt x="1176" y="0"/>
                  </a:lnTo>
                  <a:lnTo>
                    <a:pt x="2352" y="1131"/>
                  </a:lnTo>
                  <a:lnTo>
                    <a:pt x="2258" y="122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roof"/>
            <p:cNvSpPr>
              <a:spLocks/>
            </p:cNvSpPr>
            <p:nvPr/>
          </p:nvSpPr>
          <p:spPr bwMode="auto">
            <a:xfrm>
              <a:off x="4704164" y="2902196"/>
              <a:ext cx="1515927" cy="752507"/>
            </a:xfrm>
            <a:custGeom>
              <a:avLst/>
              <a:gdLst>
                <a:gd name="T0" fmla="*/ 2464 w 2500"/>
                <a:gd name="T1" fmla="*/ 1241 h 1241"/>
                <a:gd name="T2" fmla="*/ 1250 w 2500"/>
                <a:gd name="T3" fmla="*/ 74 h 1241"/>
                <a:gd name="T4" fmla="*/ 36 w 2500"/>
                <a:gd name="T5" fmla="*/ 1241 h 1241"/>
                <a:gd name="T6" fmla="*/ 0 w 2500"/>
                <a:gd name="T7" fmla="*/ 1203 h 1241"/>
                <a:gd name="T8" fmla="*/ 1250 w 2500"/>
                <a:gd name="T9" fmla="*/ 0 h 1241"/>
                <a:gd name="T10" fmla="*/ 2500 w 2500"/>
                <a:gd name="T11" fmla="*/ 1203 h 1241"/>
                <a:gd name="T12" fmla="*/ 2464 w 2500"/>
                <a:gd name="T13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0" h="1241">
                  <a:moveTo>
                    <a:pt x="2464" y="1241"/>
                  </a:moveTo>
                  <a:lnTo>
                    <a:pt x="1250" y="74"/>
                  </a:lnTo>
                  <a:lnTo>
                    <a:pt x="36" y="1241"/>
                  </a:lnTo>
                  <a:lnTo>
                    <a:pt x="0" y="1203"/>
                  </a:lnTo>
                  <a:lnTo>
                    <a:pt x="1250" y="0"/>
                  </a:lnTo>
                  <a:lnTo>
                    <a:pt x="2500" y="1203"/>
                  </a:lnTo>
                  <a:lnTo>
                    <a:pt x="2464" y="12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87" name="vent"/>
            <p:cNvGrpSpPr/>
            <p:nvPr/>
          </p:nvGrpSpPr>
          <p:grpSpPr>
            <a:xfrm>
              <a:off x="5320237" y="3286292"/>
              <a:ext cx="283781" cy="283781"/>
              <a:chOff x="4152900" y="2744787"/>
              <a:chExt cx="742950" cy="742950"/>
            </a:xfrm>
          </p:grpSpPr>
          <p:sp>
            <p:nvSpPr>
              <p:cNvPr id="97" name="vent piece"/>
              <p:cNvSpPr>
                <a:spLocks noChangeArrowheads="1"/>
              </p:cNvSpPr>
              <p:nvPr/>
            </p:nvSpPr>
            <p:spPr bwMode="auto">
              <a:xfrm>
                <a:off x="4178300" y="2770187"/>
                <a:ext cx="692150" cy="6921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vent piece"/>
              <p:cNvSpPr>
                <a:spLocks noEditPoints="1"/>
              </p:cNvSpPr>
              <p:nvPr/>
            </p:nvSpPr>
            <p:spPr bwMode="auto">
              <a:xfrm>
                <a:off x="4152900" y="2744787"/>
                <a:ext cx="742950" cy="742950"/>
              </a:xfrm>
              <a:custGeom>
                <a:avLst/>
                <a:gdLst>
                  <a:gd name="T0" fmla="*/ 117 w 234"/>
                  <a:gd name="T1" fmla="*/ 234 h 234"/>
                  <a:gd name="T2" fmla="*/ 0 w 234"/>
                  <a:gd name="T3" fmla="*/ 117 h 234"/>
                  <a:gd name="T4" fmla="*/ 117 w 234"/>
                  <a:gd name="T5" fmla="*/ 0 h 234"/>
                  <a:gd name="T6" fmla="*/ 234 w 234"/>
                  <a:gd name="T7" fmla="*/ 117 h 234"/>
                  <a:gd name="T8" fmla="*/ 117 w 234"/>
                  <a:gd name="T9" fmla="*/ 234 h 234"/>
                  <a:gd name="T10" fmla="*/ 117 w 234"/>
                  <a:gd name="T11" fmla="*/ 16 h 234"/>
                  <a:gd name="T12" fmla="*/ 16 w 234"/>
                  <a:gd name="T13" fmla="*/ 117 h 234"/>
                  <a:gd name="T14" fmla="*/ 117 w 234"/>
                  <a:gd name="T15" fmla="*/ 218 h 234"/>
                  <a:gd name="T16" fmla="*/ 218 w 234"/>
                  <a:gd name="T17" fmla="*/ 117 h 234"/>
                  <a:gd name="T18" fmla="*/ 117 w 234"/>
                  <a:gd name="T19" fmla="*/ 1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4" h="234">
                    <a:moveTo>
                      <a:pt x="117" y="234"/>
                    </a:moveTo>
                    <a:cubicBezTo>
                      <a:pt x="53" y="234"/>
                      <a:pt x="0" y="181"/>
                      <a:pt x="0" y="117"/>
                    </a:cubicBezTo>
                    <a:cubicBezTo>
                      <a:pt x="0" y="52"/>
                      <a:pt x="53" y="0"/>
                      <a:pt x="117" y="0"/>
                    </a:cubicBezTo>
                    <a:cubicBezTo>
                      <a:pt x="181" y="0"/>
                      <a:pt x="234" y="52"/>
                      <a:pt x="234" y="117"/>
                    </a:cubicBezTo>
                    <a:cubicBezTo>
                      <a:pt x="234" y="181"/>
                      <a:pt x="181" y="234"/>
                      <a:pt x="117" y="234"/>
                    </a:cubicBezTo>
                    <a:close/>
                    <a:moveTo>
                      <a:pt x="117" y="16"/>
                    </a:moveTo>
                    <a:cubicBezTo>
                      <a:pt x="61" y="16"/>
                      <a:pt x="16" y="61"/>
                      <a:pt x="16" y="117"/>
                    </a:cubicBezTo>
                    <a:cubicBezTo>
                      <a:pt x="16" y="172"/>
                      <a:pt x="61" y="218"/>
                      <a:pt x="117" y="218"/>
                    </a:cubicBezTo>
                    <a:cubicBezTo>
                      <a:pt x="173" y="218"/>
                      <a:pt x="218" y="172"/>
                      <a:pt x="218" y="117"/>
                    </a:cubicBezTo>
                    <a:cubicBezTo>
                      <a:pt x="218" y="61"/>
                      <a:pt x="173" y="16"/>
                      <a:pt x="11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vent piece"/>
              <p:cNvSpPr>
                <a:spLocks/>
              </p:cNvSpPr>
              <p:nvPr/>
            </p:nvSpPr>
            <p:spPr bwMode="auto">
              <a:xfrm>
                <a:off x="4327525" y="2976562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6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vent piece"/>
              <p:cNvSpPr>
                <a:spLocks/>
              </p:cNvSpPr>
              <p:nvPr/>
            </p:nvSpPr>
            <p:spPr bwMode="auto">
              <a:xfrm>
                <a:off x="4419600" y="28940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2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vent piece"/>
              <p:cNvSpPr>
                <a:spLocks/>
              </p:cNvSpPr>
              <p:nvPr/>
            </p:nvSpPr>
            <p:spPr bwMode="auto">
              <a:xfrm>
                <a:off x="4283075" y="306228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1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vent piece"/>
              <p:cNvSpPr>
                <a:spLocks/>
              </p:cNvSpPr>
              <p:nvPr/>
            </p:nvSpPr>
            <p:spPr bwMode="auto">
              <a:xfrm>
                <a:off x="4283075" y="314483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2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vent piece"/>
              <p:cNvSpPr>
                <a:spLocks/>
              </p:cNvSpPr>
              <p:nvPr/>
            </p:nvSpPr>
            <p:spPr bwMode="auto">
              <a:xfrm>
                <a:off x="4327525" y="3227387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7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vent piece"/>
              <p:cNvSpPr>
                <a:spLocks/>
              </p:cNvSpPr>
              <p:nvPr/>
            </p:nvSpPr>
            <p:spPr bwMode="auto">
              <a:xfrm>
                <a:off x="4419600" y="33131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8" name="window"/>
            <p:cNvGrpSpPr/>
            <p:nvPr/>
          </p:nvGrpSpPr>
          <p:grpSpPr>
            <a:xfrm>
              <a:off x="5565450" y="3710752"/>
              <a:ext cx="300760" cy="388077"/>
              <a:chOff x="4794876" y="3856037"/>
              <a:chExt cx="787400" cy="1016000"/>
            </a:xfrm>
          </p:grpSpPr>
          <p:sp>
            <p:nvSpPr>
              <p:cNvPr id="95" name="window piece"/>
              <p:cNvSpPr>
                <a:spLocks noChangeArrowheads="1"/>
              </p:cNvSpPr>
              <p:nvPr/>
            </p:nvSpPr>
            <p:spPr bwMode="auto">
              <a:xfrm>
                <a:off x="4820276" y="3881437"/>
                <a:ext cx="736600" cy="965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window piece"/>
              <p:cNvSpPr>
                <a:spLocks noEditPoints="1"/>
              </p:cNvSpPr>
              <p:nvPr/>
            </p:nvSpPr>
            <p:spPr bwMode="auto">
              <a:xfrm>
                <a:off x="4794876" y="3856037"/>
                <a:ext cx="787400" cy="1016000"/>
              </a:xfrm>
              <a:custGeom>
                <a:avLst/>
                <a:gdLst>
                  <a:gd name="T0" fmla="*/ 464 w 496"/>
                  <a:gd name="T1" fmla="*/ 0 h 640"/>
                  <a:gd name="T2" fmla="*/ 32 w 496"/>
                  <a:gd name="T3" fmla="*/ 0 h 640"/>
                  <a:gd name="T4" fmla="*/ 0 w 496"/>
                  <a:gd name="T5" fmla="*/ 0 h 640"/>
                  <a:gd name="T6" fmla="*/ 0 w 496"/>
                  <a:gd name="T7" fmla="*/ 32 h 640"/>
                  <a:gd name="T8" fmla="*/ 0 w 496"/>
                  <a:gd name="T9" fmla="*/ 608 h 640"/>
                  <a:gd name="T10" fmla="*/ 0 w 496"/>
                  <a:gd name="T11" fmla="*/ 640 h 640"/>
                  <a:gd name="T12" fmla="*/ 32 w 496"/>
                  <a:gd name="T13" fmla="*/ 640 h 640"/>
                  <a:gd name="T14" fmla="*/ 464 w 496"/>
                  <a:gd name="T15" fmla="*/ 640 h 640"/>
                  <a:gd name="T16" fmla="*/ 496 w 496"/>
                  <a:gd name="T17" fmla="*/ 640 h 640"/>
                  <a:gd name="T18" fmla="*/ 496 w 496"/>
                  <a:gd name="T19" fmla="*/ 608 h 640"/>
                  <a:gd name="T20" fmla="*/ 496 w 496"/>
                  <a:gd name="T21" fmla="*/ 32 h 640"/>
                  <a:gd name="T22" fmla="*/ 496 w 496"/>
                  <a:gd name="T23" fmla="*/ 0 h 640"/>
                  <a:gd name="T24" fmla="*/ 464 w 496"/>
                  <a:gd name="T25" fmla="*/ 0 h 640"/>
                  <a:gd name="T26" fmla="*/ 464 w 496"/>
                  <a:gd name="T27" fmla="*/ 608 h 640"/>
                  <a:gd name="T28" fmla="*/ 32 w 496"/>
                  <a:gd name="T29" fmla="*/ 608 h 640"/>
                  <a:gd name="T30" fmla="*/ 32 w 496"/>
                  <a:gd name="T31" fmla="*/ 32 h 640"/>
                  <a:gd name="T32" fmla="*/ 232 w 496"/>
                  <a:gd name="T33" fmla="*/ 32 h 640"/>
                  <a:gd name="T34" fmla="*/ 232 w 496"/>
                  <a:gd name="T35" fmla="*/ 304 h 640"/>
                  <a:gd name="T36" fmla="*/ 32 w 496"/>
                  <a:gd name="T37" fmla="*/ 304 h 640"/>
                  <a:gd name="T38" fmla="*/ 32 w 496"/>
                  <a:gd name="T39" fmla="*/ 336 h 640"/>
                  <a:gd name="T40" fmla="*/ 232 w 496"/>
                  <a:gd name="T41" fmla="*/ 336 h 640"/>
                  <a:gd name="T42" fmla="*/ 232 w 496"/>
                  <a:gd name="T43" fmla="*/ 608 h 640"/>
                  <a:gd name="T44" fmla="*/ 264 w 496"/>
                  <a:gd name="T45" fmla="*/ 608 h 640"/>
                  <a:gd name="T46" fmla="*/ 264 w 496"/>
                  <a:gd name="T47" fmla="*/ 336 h 640"/>
                  <a:gd name="T48" fmla="*/ 464 w 496"/>
                  <a:gd name="T49" fmla="*/ 336 h 640"/>
                  <a:gd name="T50" fmla="*/ 464 w 496"/>
                  <a:gd name="T51" fmla="*/ 608 h 640"/>
                  <a:gd name="T52" fmla="*/ 464 w 496"/>
                  <a:gd name="T53" fmla="*/ 304 h 640"/>
                  <a:gd name="T54" fmla="*/ 264 w 496"/>
                  <a:gd name="T55" fmla="*/ 304 h 640"/>
                  <a:gd name="T56" fmla="*/ 264 w 496"/>
                  <a:gd name="T57" fmla="*/ 32 h 640"/>
                  <a:gd name="T58" fmla="*/ 464 w 496"/>
                  <a:gd name="T59" fmla="*/ 32 h 640"/>
                  <a:gd name="T60" fmla="*/ 464 w 496"/>
                  <a:gd name="T61" fmla="*/ 30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6" h="640">
                    <a:moveTo>
                      <a:pt x="464" y="0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608"/>
                    </a:lnTo>
                    <a:lnTo>
                      <a:pt x="0" y="640"/>
                    </a:lnTo>
                    <a:lnTo>
                      <a:pt x="32" y="640"/>
                    </a:lnTo>
                    <a:lnTo>
                      <a:pt x="464" y="640"/>
                    </a:lnTo>
                    <a:lnTo>
                      <a:pt x="496" y="640"/>
                    </a:lnTo>
                    <a:lnTo>
                      <a:pt x="496" y="608"/>
                    </a:lnTo>
                    <a:lnTo>
                      <a:pt x="496" y="32"/>
                    </a:lnTo>
                    <a:lnTo>
                      <a:pt x="496" y="0"/>
                    </a:lnTo>
                    <a:lnTo>
                      <a:pt x="464" y="0"/>
                    </a:lnTo>
                    <a:close/>
                    <a:moveTo>
                      <a:pt x="464" y="608"/>
                    </a:moveTo>
                    <a:lnTo>
                      <a:pt x="32" y="608"/>
                    </a:lnTo>
                    <a:lnTo>
                      <a:pt x="32" y="32"/>
                    </a:lnTo>
                    <a:lnTo>
                      <a:pt x="232" y="32"/>
                    </a:lnTo>
                    <a:lnTo>
                      <a:pt x="232" y="304"/>
                    </a:lnTo>
                    <a:lnTo>
                      <a:pt x="32" y="304"/>
                    </a:lnTo>
                    <a:lnTo>
                      <a:pt x="32" y="336"/>
                    </a:lnTo>
                    <a:lnTo>
                      <a:pt x="232" y="336"/>
                    </a:lnTo>
                    <a:lnTo>
                      <a:pt x="232" y="608"/>
                    </a:lnTo>
                    <a:lnTo>
                      <a:pt x="264" y="608"/>
                    </a:lnTo>
                    <a:lnTo>
                      <a:pt x="264" y="336"/>
                    </a:lnTo>
                    <a:lnTo>
                      <a:pt x="464" y="336"/>
                    </a:lnTo>
                    <a:lnTo>
                      <a:pt x="464" y="608"/>
                    </a:lnTo>
                    <a:close/>
                    <a:moveTo>
                      <a:pt x="464" y="304"/>
                    </a:moveTo>
                    <a:lnTo>
                      <a:pt x="264" y="304"/>
                    </a:lnTo>
                    <a:lnTo>
                      <a:pt x="264" y="32"/>
                    </a:lnTo>
                    <a:lnTo>
                      <a:pt x="464" y="32"/>
                    </a:lnTo>
                    <a:lnTo>
                      <a:pt x="464" y="3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9" name="foundation"/>
            <p:cNvSpPr>
              <a:spLocks noChangeArrowheads="1"/>
            </p:cNvSpPr>
            <p:nvPr/>
          </p:nvSpPr>
          <p:spPr bwMode="auto">
            <a:xfrm>
              <a:off x="4807247" y="4244358"/>
              <a:ext cx="1309761" cy="1752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0" name="step"/>
            <p:cNvSpPr>
              <a:spLocks noChangeArrowheads="1"/>
            </p:cNvSpPr>
            <p:nvPr/>
          </p:nvSpPr>
          <p:spPr bwMode="auto">
            <a:xfrm>
              <a:off x="5027966" y="4244358"/>
              <a:ext cx="349270" cy="17524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1" name="step"/>
            <p:cNvSpPr>
              <a:spLocks noChangeArrowheads="1"/>
            </p:cNvSpPr>
            <p:nvPr/>
          </p:nvSpPr>
          <p:spPr bwMode="auto">
            <a:xfrm>
              <a:off x="5027966" y="4332282"/>
              <a:ext cx="349270" cy="873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4" name="foundation"/>
            <p:cNvSpPr>
              <a:spLocks noChangeArrowheads="1"/>
            </p:cNvSpPr>
            <p:nvPr/>
          </p:nvSpPr>
          <p:spPr bwMode="auto">
            <a:xfrm>
              <a:off x="4807247" y="4382535"/>
              <a:ext cx="1309761" cy="168721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house"/>
          <p:cNvGrpSpPr/>
          <p:nvPr/>
        </p:nvGrpSpPr>
        <p:grpSpPr>
          <a:xfrm>
            <a:off x="1155852" y="1381026"/>
            <a:ext cx="1515927" cy="4688725"/>
            <a:chOff x="182731" y="683373"/>
            <a:chExt cx="1515927" cy="4688725"/>
          </a:xfrm>
        </p:grpSpPr>
        <p:grpSp>
          <p:nvGrpSpPr>
            <p:cNvPr id="116" name="chimney"/>
            <p:cNvGrpSpPr/>
            <p:nvPr/>
          </p:nvGrpSpPr>
          <p:grpSpPr>
            <a:xfrm>
              <a:off x="1224476" y="758826"/>
              <a:ext cx="252250" cy="466299"/>
              <a:chOff x="5267325" y="1936749"/>
              <a:chExt cx="660400" cy="1220788"/>
            </a:xfrm>
          </p:grpSpPr>
          <p:sp>
            <p:nvSpPr>
              <p:cNvPr id="117" name="chimney piece"/>
              <p:cNvSpPr>
                <a:spLocks noChangeArrowheads="1"/>
              </p:cNvSpPr>
              <p:nvPr/>
            </p:nvSpPr>
            <p:spPr bwMode="auto">
              <a:xfrm>
                <a:off x="5346700" y="1936749"/>
                <a:ext cx="501650" cy="122078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chimney piece"/>
              <p:cNvSpPr>
                <a:spLocks noChangeArrowheads="1"/>
              </p:cNvSpPr>
              <p:nvPr/>
            </p:nvSpPr>
            <p:spPr bwMode="auto">
              <a:xfrm>
                <a:off x="5267325" y="1936749"/>
                <a:ext cx="660400" cy="17145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4" name="house"/>
            <p:cNvSpPr>
              <a:spLocks/>
            </p:cNvSpPr>
            <p:nvPr/>
          </p:nvSpPr>
          <p:spPr bwMode="auto">
            <a:xfrm>
              <a:off x="329473" y="795208"/>
              <a:ext cx="1222443" cy="1230327"/>
            </a:xfrm>
            <a:custGeom>
              <a:avLst/>
              <a:gdLst>
                <a:gd name="T0" fmla="*/ 1008 w 2016"/>
                <a:gd name="T1" fmla="*/ 0 h 2029"/>
                <a:gd name="T2" fmla="*/ 0 w 2016"/>
                <a:gd name="T3" fmla="*/ 969 h 2029"/>
                <a:gd name="T4" fmla="*/ 0 w 2016"/>
                <a:gd name="T5" fmla="*/ 2029 h 2029"/>
                <a:gd name="T6" fmla="*/ 2016 w 2016"/>
                <a:gd name="T7" fmla="*/ 2029 h 2029"/>
                <a:gd name="T8" fmla="*/ 2016 w 2016"/>
                <a:gd name="T9" fmla="*/ 969 h 2029"/>
                <a:gd name="T10" fmla="*/ 1008 w 2016"/>
                <a:gd name="T11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6" h="2029">
                  <a:moveTo>
                    <a:pt x="1008" y="0"/>
                  </a:moveTo>
                  <a:lnTo>
                    <a:pt x="0" y="969"/>
                  </a:lnTo>
                  <a:lnTo>
                    <a:pt x="0" y="2029"/>
                  </a:lnTo>
                  <a:lnTo>
                    <a:pt x="2016" y="2029"/>
                  </a:lnTo>
                  <a:lnTo>
                    <a:pt x="2016" y="96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5" name="door trim"/>
            <p:cNvSpPr>
              <a:spLocks noEditPoints="1"/>
            </p:cNvSpPr>
            <p:nvPr/>
          </p:nvSpPr>
          <p:spPr bwMode="auto">
            <a:xfrm>
              <a:off x="487129" y="1495255"/>
              <a:ext cx="388077" cy="562712"/>
            </a:xfrm>
            <a:custGeom>
              <a:avLst/>
              <a:gdLst>
                <a:gd name="T0" fmla="*/ 608 w 640"/>
                <a:gd name="T1" fmla="*/ 32 h 928"/>
                <a:gd name="T2" fmla="*/ 608 w 640"/>
                <a:gd name="T3" fmla="*/ 896 h 928"/>
                <a:gd name="T4" fmla="*/ 32 w 640"/>
                <a:gd name="T5" fmla="*/ 896 h 928"/>
                <a:gd name="T6" fmla="*/ 32 w 640"/>
                <a:gd name="T7" fmla="*/ 32 h 928"/>
                <a:gd name="T8" fmla="*/ 608 w 640"/>
                <a:gd name="T9" fmla="*/ 32 h 928"/>
                <a:gd name="T10" fmla="*/ 640 w 640"/>
                <a:gd name="T11" fmla="*/ 0 h 928"/>
                <a:gd name="T12" fmla="*/ 608 w 640"/>
                <a:gd name="T13" fmla="*/ 0 h 928"/>
                <a:gd name="T14" fmla="*/ 32 w 640"/>
                <a:gd name="T15" fmla="*/ 0 h 928"/>
                <a:gd name="T16" fmla="*/ 0 w 640"/>
                <a:gd name="T17" fmla="*/ 0 h 928"/>
                <a:gd name="T18" fmla="*/ 0 w 640"/>
                <a:gd name="T19" fmla="*/ 32 h 928"/>
                <a:gd name="T20" fmla="*/ 0 w 640"/>
                <a:gd name="T21" fmla="*/ 896 h 928"/>
                <a:gd name="T22" fmla="*/ 0 w 640"/>
                <a:gd name="T23" fmla="*/ 928 h 928"/>
                <a:gd name="T24" fmla="*/ 32 w 640"/>
                <a:gd name="T25" fmla="*/ 928 h 928"/>
                <a:gd name="T26" fmla="*/ 608 w 640"/>
                <a:gd name="T27" fmla="*/ 928 h 928"/>
                <a:gd name="T28" fmla="*/ 640 w 640"/>
                <a:gd name="T29" fmla="*/ 928 h 928"/>
                <a:gd name="T30" fmla="*/ 640 w 640"/>
                <a:gd name="T31" fmla="*/ 896 h 928"/>
                <a:gd name="T32" fmla="*/ 640 w 640"/>
                <a:gd name="T33" fmla="*/ 32 h 928"/>
                <a:gd name="T34" fmla="*/ 640 w 640"/>
                <a:gd name="T35" fmla="*/ 0 h 928"/>
                <a:gd name="T36" fmla="*/ 640 w 640"/>
                <a:gd name="T3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0" h="928">
                  <a:moveTo>
                    <a:pt x="608" y="32"/>
                  </a:moveTo>
                  <a:lnTo>
                    <a:pt x="608" y="896"/>
                  </a:lnTo>
                  <a:lnTo>
                    <a:pt x="32" y="896"/>
                  </a:lnTo>
                  <a:lnTo>
                    <a:pt x="32" y="32"/>
                  </a:lnTo>
                  <a:lnTo>
                    <a:pt x="608" y="32"/>
                  </a:lnTo>
                  <a:close/>
                  <a:moveTo>
                    <a:pt x="640" y="0"/>
                  </a:moveTo>
                  <a:lnTo>
                    <a:pt x="608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28"/>
                  </a:lnTo>
                  <a:lnTo>
                    <a:pt x="608" y="928"/>
                  </a:lnTo>
                  <a:lnTo>
                    <a:pt x="640" y="928"/>
                  </a:lnTo>
                  <a:lnTo>
                    <a:pt x="640" y="896"/>
                  </a:lnTo>
                  <a:lnTo>
                    <a:pt x="640" y="32"/>
                  </a:lnTo>
                  <a:lnTo>
                    <a:pt x="640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6" name="door"/>
            <p:cNvGrpSpPr/>
            <p:nvPr/>
          </p:nvGrpSpPr>
          <p:grpSpPr>
            <a:xfrm>
              <a:off x="508959" y="1517085"/>
              <a:ext cx="344419" cy="519053"/>
              <a:chOff x="3394075" y="3913187"/>
              <a:chExt cx="901700" cy="1358900"/>
            </a:xfrm>
          </p:grpSpPr>
          <p:sp>
            <p:nvSpPr>
              <p:cNvPr id="127" name="door piece"/>
              <p:cNvSpPr>
                <a:spLocks noChangeArrowheads="1"/>
              </p:cNvSpPr>
              <p:nvPr/>
            </p:nvSpPr>
            <p:spPr bwMode="auto">
              <a:xfrm>
                <a:off x="3394075" y="3913187"/>
                <a:ext cx="901700" cy="13589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door piece"/>
              <p:cNvSpPr>
                <a:spLocks noChangeArrowheads="1"/>
              </p:cNvSpPr>
              <p:nvPr/>
            </p:nvSpPr>
            <p:spPr bwMode="auto">
              <a:xfrm>
                <a:off x="3511550" y="4043362"/>
                <a:ext cx="273050" cy="4572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bg2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door piece"/>
              <p:cNvSpPr>
                <a:spLocks noChangeArrowheads="1"/>
              </p:cNvSpPr>
              <p:nvPr/>
            </p:nvSpPr>
            <p:spPr bwMode="auto">
              <a:xfrm>
                <a:off x="3905250" y="4043362"/>
                <a:ext cx="273050" cy="4572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bg2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0" name="door piece"/>
              <p:cNvSpPr>
                <a:spLocks noChangeArrowheads="1"/>
              </p:cNvSpPr>
              <p:nvPr/>
            </p:nvSpPr>
            <p:spPr bwMode="auto">
              <a:xfrm>
                <a:off x="3511550" y="4678362"/>
                <a:ext cx="273050" cy="4572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bg2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1" name="door piece"/>
              <p:cNvSpPr>
                <a:spLocks noChangeArrowheads="1"/>
              </p:cNvSpPr>
              <p:nvPr/>
            </p:nvSpPr>
            <p:spPr bwMode="auto">
              <a:xfrm>
                <a:off x="3905250" y="4678362"/>
                <a:ext cx="273050" cy="4572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50800" dist="50800" dir="2700000">
                  <a:schemeClr val="bg2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door knob"/>
              <p:cNvSpPr>
                <a:spLocks noChangeArrowheads="1"/>
              </p:cNvSpPr>
              <p:nvPr/>
            </p:nvSpPr>
            <p:spPr bwMode="auto">
              <a:xfrm>
                <a:off x="4175125" y="4548187"/>
                <a:ext cx="92075" cy="952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33" name="roof"/>
            <p:cNvSpPr>
              <a:spLocks/>
            </p:cNvSpPr>
            <p:nvPr/>
          </p:nvSpPr>
          <p:spPr bwMode="auto">
            <a:xfrm>
              <a:off x="227602" y="722444"/>
              <a:ext cx="1426184" cy="744018"/>
            </a:xfrm>
            <a:custGeom>
              <a:avLst/>
              <a:gdLst>
                <a:gd name="T0" fmla="*/ 2258 w 2352"/>
                <a:gd name="T1" fmla="*/ 1227 h 1227"/>
                <a:gd name="T2" fmla="*/ 1176 w 2352"/>
                <a:gd name="T3" fmla="*/ 188 h 1227"/>
                <a:gd name="T4" fmla="*/ 94 w 2352"/>
                <a:gd name="T5" fmla="*/ 1227 h 1227"/>
                <a:gd name="T6" fmla="*/ 0 w 2352"/>
                <a:gd name="T7" fmla="*/ 1131 h 1227"/>
                <a:gd name="T8" fmla="*/ 1176 w 2352"/>
                <a:gd name="T9" fmla="*/ 0 h 1227"/>
                <a:gd name="T10" fmla="*/ 2352 w 2352"/>
                <a:gd name="T11" fmla="*/ 1131 h 1227"/>
                <a:gd name="T12" fmla="*/ 2258 w 2352"/>
                <a:gd name="T13" fmla="*/ 1227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2" h="1227">
                  <a:moveTo>
                    <a:pt x="2258" y="1227"/>
                  </a:moveTo>
                  <a:lnTo>
                    <a:pt x="1176" y="188"/>
                  </a:lnTo>
                  <a:lnTo>
                    <a:pt x="94" y="1227"/>
                  </a:lnTo>
                  <a:lnTo>
                    <a:pt x="0" y="1131"/>
                  </a:lnTo>
                  <a:lnTo>
                    <a:pt x="1176" y="0"/>
                  </a:lnTo>
                  <a:lnTo>
                    <a:pt x="2352" y="1131"/>
                  </a:lnTo>
                  <a:lnTo>
                    <a:pt x="2258" y="122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4" name="roof"/>
            <p:cNvSpPr>
              <a:spLocks/>
            </p:cNvSpPr>
            <p:nvPr/>
          </p:nvSpPr>
          <p:spPr bwMode="auto">
            <a:xfrm>
              <a:off x="182731" y="683373"/>
              <a:ext cx="1515927" cy="752507"/>
            </a:xfrm>
            <a:custGeom>
              <a:avLst/>
              <a:gdLst>
                <a:gd name="T0" fmla="*/ 2464 w 2500"/>
                <a:gd name="T1" fmla="*/ 1241 h 1241"/>
                <a:gd name="T2" fmla="*/ 1250 w 2500"/>
                <a:gd name="T3" fmla="*/ 74 h 1241"/>
                <a:gd name="T4" fmla="*/ 36 w 2500"/>
                <a:gd name="T5" fmla="*/ 1241 h 1241"/>
                <a:gd name="T6" fmla="*/ 0 w 2500"/>
                <a:gd name="T7" fmla="*/ 1203 h 1241"/>
                <a:gd name="T8" fmla="*/ 1250 w 2500"/>
                <a:gd name="T9" fmla="*/ 0 h 1241"/>
                <a:gd name="T10" fmla="*/ 2500 w 2500"/>
                <a:gd name="T11" fmla="*/ 1203 h 1241"/>
                <a:gd name="T12" fmla="*/ 2464 w 2500"/>
                <a:gd name="T13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0" h="1241">
                  <a:moveTo>
                    <a:pt x="2464" y="1241"/>
                  </a:moveTo>
                  <a:lnTo>
                    <a:pt x="1250" y="74"/>
                  </a:lnTo>
                  <a:lnTo>
                    <a:pt x="36" y="1241"/>
                  </a:lnTo>
                  <a:lnTo>
                    <a:pt x="0" y="1203"/>
                  </a:lnTo>
                  <a:lnTo>
                    <a:pt x="1250" y="0"/>
                  </a:lnTo>
                  <a:lnTo>
                    <a:pt x="2500" y="1203"/>
                  </a:lnTo>
                  <a:lnTo>
                    <a:pt x="2464" y="12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35" name="vent"/>
            <p:cNvGrpSpPr/>
            <p:nvPr/>
          </p:nvGrpSpPr>
          <p:grpSpPr>
            <a:xfrm>
              <a:off x="798804" y="1067469"/>
              <a:ext cx="283781" cy="283781"/>
              <a:chOff x="4152900" y="2744787"/>
              <a:chExt cx="742950" cy="742950"/>
            </a:xfrm>
          </p:grpSpPr>
          <p:sp>
            <p:nvSpPr>
              <p:cNvPr id="136" name="vent piece"/>
              <p:cNvSpPr>
                <a:spLocks noChangeArrowheads="1"/>
              </p:cNvSpPr>
              <p:nvPr/>
            </p:nvSpPr>
            <p:spPr bwMode="auto">
              <a:xfrm>
                <a:off x="4178300" y="2770187"/>
                <a:ext cx="692150" cy="6921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vent piece"/>
              <p:cNvSpPr>
                <a:spLocks noEditPoints="1"/>
              </p:cNvSpPr>
              <p:nvPr/>
            </p:nvSpPr>
            <p:spPr bwMode="auto">
              <a:xfrm>
                <a:off x="4152900" y="2744787"/>
                <a:ext cx="742950" cy="742950"/>
              </a:xfrm>
              <a:custGeom>
                <a:avLst/>
                <a:gdLst>
                  <a:gd name="T0" fmla="*/ 117 w 234"/>
                  <a:gd name="T1" fmla="*/ 234 h 234"/>
                  <a:gd name="T2" fmla="*/ 0 w 234"/>
                  <a:gd name="T3" fmla="*/ 117 h 234"/>
                  <a:gd name="T4" fmla="*/ 117 w 234"/>
                  <a:gd name="T5" fmla="*/ 0 h 234"/>
                  <a:gd name="T6" fmla="*/ 234 w 234"/>
                  <a:gd name="T7" fmla="*/ 117 h 234"/>
                  <a:gd name="T8" fmla="*/ 117 w 234"/>
                  <a:gd name="T9" fmla="*/ 234 h 234"/>
                  <a:gd name="T10" fmla="*/ 117 w 234"/>
                  <a:gd name="T11" fmla="*/ 16 h 234"/>
                  <a:gd name="T12" fmla="*/ 16 w 234"/>
                  <a:gd name="T13" fmla="*/ 117 h 234"/>
                  <a:gd name="T14" fmla="*/ 117 w 234"/>
                  <a:gd name="T15" fmla="*/ 218 h 234"/>
                  <a:gd name="T16" fmla="*/ 218 w 234"/>
                  <a:gd name="T17" fmla="*/ 117 h 234"/>
                  <a:gd name="T18" fmla="*/ 117 w 234"/>
                  <a:gd name="T19" fmla="*/ 1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4" h="234">
                    <a:moveTo>
                      <a:pt x="117" y="234"/>
                    </a:moveTo>
                    <a:cubicBezTo>
                      <a:pt x="53" y="234"/>
                      <a:pt x="0" y="181"/>
                      <a:pt x="0" y="117"/>
                    </a:cubicBezTo>
                    <a:cubicBezTo>
                      <a:pt x="0" y="52"/>
                      <a:pt x="53" y="0"/>
                      <a:pt x="117" y="0"/>
                    </a:cubicBezTo>
                    <a:cubicBezTo>
                      <a:pt x="181" y="0"/>
                      <a:pt x="234" y="52"/>
                      <a:pt x="234" y="117"/>
                    </a:cubicBezTo>
                    <a:cubicBezTo>
                      <a:pt x="234" y="181"/>
                      <a:pt x="181" y="234"/>
                      <a:pt x="117" y="234"/>
                    </a:cubicBezTo>
                    <a:close/>
                    <a:moveTo>
                      <a:pt x="117" y="16"/>
                    </a:moveTo>
                    <a:cubicBezTo>
                      <a:pt x="61" y="16"/>
                      <a:pt x="16" y="61"/>
                      <a:pt x="16" y="117"/>
                    </a:cubicBezTo>
                    <a:cubicBezTo>
                      <a:pt x="16" y="172"/>
                      <a:pt x="61" y="218"/>
                      <a:pt x="117" y="218"/>
                    </a:cubicBezTo>
                    <a:cubicBezTo>
                      <a:pt x="173" y="218"/>
                      <a:pt x="218" y="172"/>
                      <a:pt x="218" y="117"/>
                    </a:cubicBezTo>
                    <a:cubicBezTo>
                      <a:pt x="218" y="61"/>
                      <a:pt x="173" y="16"/>
                      <a:pt x="11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vent piece"/>
              <p:cNvSpPr>
                <a:spLocks/>
              </p:cNvSpPr>
              <p:nvPr/>
            </p:nvSpPr>
            <p:spPr bwMode="auto">
              <a:xfrm>
                <a:off x="4327525" y="2976562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6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vent piece"/>
              <p:cNvSpPr>
                <a:spLocks/>
              </p:cNvSpPr>
              <p:nvPr/>
            </p:nvSpPr>
            <p:spPr bwMode="auto">
              <a:xfrm>
                <a:off x="4419600" y="28940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2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vent piece"/>
              <p:cNvSpPr>
                <a:spLocks/>
              </p:cNvSpPr>
              <p:nvPr/>
            </p:nvSpPr>
            <p:spPr bwMode="auto">
              <a:xfrm>
                <a:off x="4283075" y="306228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1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vent piece"/>
              <p:cNvSpPr>
                <a:spLocks/>
              </p:cNvSpPr>
              <p:nvPr/>
            </p:nvSpPr>
            <p:spPr bwMode="auto">
              <a:xfrm>
                <a:off x="4283075" y="314483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2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vent piece"/>
              <p:cNvSpPr>
                <a:spLocks/>
              </p:cNvSpPr>
              <p:nvPr/>
            </p:nvSpPr>
            <p:spPr bwMode="auto">
              <a:xfrm>
                <a:off x="4327525" y="3227387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7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3" name="vent piece"/>
              <p:cNvSpPr>
                <a:spLocks/>
              </p:cNvSpPr>
              <p:nvPr/>
            </p:nvSpPr>
            <p:spPr bwMode="auto">
              <a:xfrm>
                <a:off x="4419600" y="33131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4" name="window"/>
            <p:cNvGrpSpPr/>
            <p:nvPr/>
          </p:nvGrpSpPr>
          <p:grpSpPr>
            <a:xfrm>
              <a:off x="1044017" y="1491929"/>
              <a:ext cx="300760" cy="388077"/>
              <a:chOff x="4794876" y="3856037"/>
              <a:chExt cx="787400" cy="1016000"/>
            </a:xfrm>
          </p:grpSpPr>
          <p:sp>
            <p:nvSpPr>
              <p:cNvPr id="145" name="window piece"/>
              <p:cNvSpPr>
                <a:spLocks noChangeArrowheads="1"/>
              </p:cNvSpPr>
              <p:nvPr/>
            </p:nvSpPr>
            <p:spPr bwMode="auto">
              <a:xfrm>
                <a:off x="4820276" y="3881437"/>
                <a:ext cx="736600" cy="965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window piece"/>
              <p:cNvSpPr>
                <a:spLocks noEditPoints="1"/>
              </p:cNvSpPr>
              <p:nvPr/>
            </p:nvSpPr>
            <p:spPr bwMode="auto">
              <a:xfrm>
                <a:off x="4794876" y="3856037"/>
                <a:ext cx="787400" cy="1016000"/>
              </a:xfrm>
              <a:custGeom>
                <a:avLst/>
                <a:gdLst>
                  <a:gd name="T0" fmla="*/ 464 w 496"/>
                  <a:gd name="T1" fmla="*/ 0 h 640"/>
                  <a:gd name="T2" fmla="*/ 32 w 496"/>
                  <a:gd name="T3" fmla="*/ 0 h 640"/>
                  <a:gd name="T4" fmla="*/ 0 w 496"/>
                  <a:gd name="T5" fmla="*/ 0 h 640"/>
                  <a:gd name="T6" fmla="*/ 0 w 496"/>
                  <a:gd name="T7" fmla="*/ 32 h 640"/>
                  <a:gd name="T8" fmla="*/ 0 w 496"/>
                  <a:gd name="T9" fmla="*/ 608 h 640"/>
                  <a:gd name="T10" fmla="*/ 0 w 496"/>
                  <a:gd name="T11" fmla="*/ 640 h 640"/>
                  <a:gd name="T12" fmla="*/ 32 w 496"/>
                  <a:gd name="T13" fmla="*/ 640 h 640"/>
                  <a:gd name="T14" fmla="*/ 464 w 496"/>
                  <a:gd name="T15" fmla="*/ 640 h 640"/>
                  <a:gd name="T16" fmla="*/ 496 w 496"/>
                  <a:gd name="T17" fmla="*/ 640 h 640"/>
                  <a:gd name="T18" fmla="*/ 496 w 496"/>
                  <a:gd name="T19" fmla="*/ 608 h 640"/>
                  <a:gd name="T20" fmla="*/ 496 w 496"/>
                  <a:gd name="T21" fmla="*/ 32 h 640"/>
                  <a:gd name="T22" fmla="*/ 496 w 496"/>
                  <a:gd name="T23" fmla="*/ 0 h 640"/>
                  <a:gd name="T24" fmla="*/ 464 w 496"/>
                  <a:gd name="T25" fmla="*/ 0 h 640"/>
                  <a:gd name="T26" fmla="*/ 464 w 496"/>
                  <a:gd name="T27" fmla="*/ 608 h 640"/>
                  <a:gd name="T28" fmla="*/ 32 w 496"/>
                  <a:gd name="T29" fmla="*/ 608 h 640"/>
                  <a:gd name="T30" fmla="*/ 32 w 496"/>
                  <a:gd name="T31" fmla="*/ 32 h 640"/>
                  <a:gd name="T32" fmla="*/ 232 w 496"/>
                  <a:gd name="T33" fmla="*/ 32 h 640"/>
                  <a:gd name="T34" fmla="*/ 232 w 496"/>
                  <a:gd name="T35" fmla="*/ 304 h 640"/>
                  <a:gd name="T36" fmla="*/ 32 w 496"/>
                  <a:gd name="T37" fmla="*/ 304 h 640"/>
                  <a:gd name="T38" fmla="*/ 32 w 496"/>
                  <a:gd name="T39" fmla="*/ 336 h 640"/>
                  <a:gd name="T40" fmla="*/ 232 w 496"/>
                  <a:gd name="T41" fmla="*/ 336 h 640"/>
                  <a:gd name="T42" fmla="*/ 232 w 496"/>
                  <a:gd name="T43" fmla="*/ 608 h 640"/>
                  <a:gd name="T44" fmla="*/ 264 w 496"/>
                  <a:gd name="T45" fmla="*/ 608 h 640"/>
                  <a:gd name="T46" fmla="*/ 264 w 496"/>
                  <a:gd name="T47" fmla="*/ 336 h 640"/>
                  <a:gd name="T48" fmla="*/ 464 w 496"/>
                  <a:gd name="T49" fmla="*/ 336 h 640"/>
                  <a:gd name="T50" fmla="*/ 464 w 496"/>
                  <a:gd name="T51" fmla="*/ 608 h 640"/>
                  <a:gd name="T52" fmla="*/ 464 w 496"/>
                  <a:gd name="T53" fmla="*/ 304 h 640"/>
                  <a:gd name="T54" fmla="*/ 264 w 496"/>
                  <a:gd name="T55" fmla="*/ 304 h 640"/>
                  <a:gd name="T56" fmla="*/ 264 w 496"/>
                  <a:gd name="T57" fmla="*/ 32 h 640"/>
                  <a:gd name="T58" fmla="*/ 464 w 496"/>
                  <a:gd name="T59" fmla="*/ 32 h 640"/>
                  <a:gd name="T60" fmla="*/ 464 w 496"/>
                  <a:gd name="T61" fmla="*/ 30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6" h="640">
                    <a:moveTo>
                      <a:pt x="464" y="0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608"/>
                    </a:lnTo>
                    <a:lnTo>
                      <a:pt x="0" y="640"/>
                    </a:lnTo>
                    <a:lnTo>
                      <a:pt x="32" y="640"/>
                    </a:lnTo>
                    <a:lnTo>
                      <a:pt x="464" y="640"/>
                    </a:lnTo>
                    <a:lnTo>
                      <a:pt x="496" y="640"/>
                    </a:lnTo>
                    <a:lnTo>
                      <a:pt x="496" y="608"/>
                    </a:lnTo>
                    <a:lnTo>
                      <a:pt x="496" y="32"/>
                    </a:lnTo>
                    <a:lnTo>
                      <a:pt x="496" y="0"/>
                    </a:lnTo>
                    <a:lnTo>
                      <a:pt x="464" y="0"/>
                    </a:lnTo>
                    <a:close/>
                    <a:moveTo>
                      <a:pt x="464" y="608"/>
                    </a:moveTo>
                    <a:lnTo>
                      <a:pt x="32" y="608"/>
                    </a:lnTo>
                    <a:lnTo>
                      <a:pt x="32" y="32"/>
                    </a:lnTo>
                    <a:lnTo>
                      <a:pt x="232" y="32"/>
                    </a:lnTo>
                    <a:lnTo>
                      <a:pt x="232" y="304"/>
                    </a:lnTo>
                    <a:lnTo>
                      <a:pt x="32" y="304"/>
                    </a:lnTo>
                    <a:lnTo>
                      <a:pt x="32" y="336"/>
                    </a:lnTo>
                    <a:lnTo>
                      <a:pt x="232" y="336"/>
                    </a:lnTo>
                    <a:lnTo>
                      <a:pt x="232" y="608"/>
                    </a:lnTo>
                    <a:lnTo>
                      <a:pt x="264" y="608"/>
                    </a:lnTo>
                    <a:lnTo>
                      <a:pt x="264" y="336"/>
                    </a:lnTo>
                    <a:lnTo>
                      <a:pt x="464" y="336"/>
                    </a:lnTo>
                    <a:lnTo>
                      <a:pt x="464" y="608"/>
                    </a:lnTo>
                    <a:close/>
                    <a:moveTo>
                      <a:pt x="464" y="304"/>
                    </a:moveTo>
                    <a:lnTo>
                      <a:pt x="264" y="304"/>
                    </a:lnTo>
                    <a:lnTo>
                      <a:pt x="264" y="32"/>
                    </a:lnTo>
                    <a:lnTo>
                      <a:pt x="464" y="32"/>
                    </a:lnTo>
                    <a:lnTo>
                      <a:pt x="464" y="3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47" name="foundation"/>
            <p:cNvSpPr>
              <a:spLocks noChangeArrowheads="1"/>
            </p:cNvSpPr>
            <p:nvPr/>
          </p:nvSpPr>
          <p:spPr bwMode="auto">
            <a:xfrm>
              <a:off x="285814" y="2025535"/>
              <a:ext cx="1309761" cy="1752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8" name="step"/>
            <p:cNvSpPr>
              <a:spLocks noChangeArrowheads="1"/>
            </p:cNvSpPr>
            <p:nvPr/>
          </p:nvSpPr>
          <p:spPr bwMode="auto">
            <a:xfrm>
              <a:off x="506533" y="2025535"/>
              <a:ext cx="349270" cy="17524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9" name="step"/>
            <p:cNvSpPr>
              <a:spLocks noChangeArrowheads="1"/>
            </p:cNvSpPr>
            <p:nvPr/>
          </p:nvSpPr>
          <p:spPr bwMode="auto">
            <a:xfrm>
              <a:off x="506533" y="2113459"/>
              <a:ext cx="349270" cy="873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oundation"/>
            <p:cNvSpPr>
              <a:spLocks noChangeArrowheads="1"/>
            </p:cNvSpPr>
            <p:nvPr/>
          </p:nvSpPr>
          <p:spPr bwMode="auto">
            <a:xfrm>
              <a:off x="285814" y="2171698"/>
              <a:ext cx="1309761" cy="3200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6" name="text here"/>
          <p:cNvSpPr txBox="1"/>
          <p:nvPr/>
        </p:nvSpPr>
        <p:spPr>
          <a:xfrm>
            <a:off x="6609478" y="6062941"/>
            <a:ext cx="130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Supported Living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5" name="text here"/>
          <p:cNvSpPr txBox="1"/>
          <p:nvPr/>
        </p:nvSpPr>
        <p:spPr>
          <a:xfrm>
            <a:off x="4744648" y="6062941"/>
            <a:ext cx="141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McKinneyExpansion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4" name="text here"/>
          <p:cNvSpPr txBox="1"/>
          <p:nvPr/>
        </p:nvSpPr>
        <p:spPr>
          <a:xfrm>
            <a:off x="3038893" y="6062941"/>
            <a:ext cx="1309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DBHDS PSH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3" name="text here"/>
          <p:cNvSpPr txBox="1"/>
          <p:nvPr/>
        </p:nvSpPr>
        <p:spPr>
          <a:xfrm>
            <a:off x="1249207" y="6062941"/>
            <a:ext cx="130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SHP 2015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1C528AD-06BC-41E8-BA03-32213CC96957}"/>
              </a:ext>
            </a:extLst>
          </p:cNvPr>
          <p:cNvGrpSpPr/>
          <p:nvPr/>
        </p:nvGrpSpPr>
        <p:grpSpPr>
          <a:xfrm>
            <a:off x="6478320" y="3435596"/>
            <a:ext cx="1515927" cy="2634155"/>
            <a:chOff x="6478320" y="3435596"/>
            <a:chExt cx="1515927" cy="2634155"/>
          </a:xfrm>
        </p:grpSpPr>
        <p:sp>
          <p:nvSpPr>
            <p:cNvPr id="115" name="foundation"/>
            <p:cNvSpPr>
              <a:spLocks noChangeArrowheads="1"/>
            </p:cNvSpPr>
            <p:nvPr/>
          </p:nvSpPr>
          <p:spPr bwMode="auto">
            <a:xfrm>
              <a:off x="6581403" y="4906961"/>
              <a:ext cx="1309761" cy="11627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oof"/>
            <p:cNvSpPr>
              <a:spLocks/>
            </p:cNvSpPr>
            <p:nvPr/>
          </p:nvSpPr>
          <p:spPr bwMode="auto">
            <a:xfrm>
              <a:off x="6478320" y="3435596"/>
              <a:ext cx="1515927" cy="752507"/>
            </a:xfrm>
            <a:custGeom>
              <a:avLst/>
              <a:gdLst>
                <a:gd name="T0" fmla="*/ 2464 w 2500"/>
                <a:gd name="T1" fmla="*/ 1241 h 1241"/>
                <a:gd name="T2" fmla="*/ 1250 w 2500"/>
                <a:gd name="T3" fmla="*/ 74 h 1241"/>
                <a:gd name="T4" fmla="*/ 36 w 2500"/>
                <a:gd name="T5" fmla="*/ 1241 h 1241"/>
                <a:gd name="T6" fmla="*/ 0 w 2500"/>
                <a:gd name="T7" fmla="*/ 1203 h 1241"/>
                <a:gd name="T8" fmla="*/ 1250 w 2500"/>
                <a:gd name="T9" fmla="*/ 0 h 1241"/>
                <a:gd name="T10" fmla="*/ 2500 w 2500"/>
                <a:gd name="T11" fmla="*/ 1203 h 1241"/>
                <a:gd name="T12" fmla="*/ 2464 w 2500"/>
                <a:gd name="T13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00" h="1241">
                  <a:moveTo>
                    <a:pt x="2464" y="1241"/>
                  </a:moveTo>
                  <a:lnTo>
                    <a:pt x="1250" y="74"/>
                  </a:lnTo>
                  <a:lnTo>
                    <a:pt x="36" y="1241"/>
                  </a:lnTo>
                  <a:lnTo>
                    <a:pt x="0" y="1203"/>
                  </a:lnTo>
                  <a:lnTo>
                    <a:pt x="1250" y="0"/>
                  </a:lnTo>
                  <a:lnTo>
                    <a:pt x="2500" y="1203"/>
                  </a:lnTo>
                  <a:lnTo>
                    <a:pt x="2464" y="12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5" name="chimney"/>
            <p:cNvGrpSpPr/>
            <p:nvPr/>
          </p:nvGrpSpPr>
          <p:grpSpPr>
            <a:xfrm>
              <a:off x="7520065" y="3511049"/>
              <a:ext cx="252250" cy="466299"/>
              <a:chOff x="5267325" y="1936749"/>
              <a:chExt cx="660400" cy="1220788"/>
            </a:xfrm>
          </p:grpSpPr>
          <p:sp>
            <p:nvSpPr>
              <p:cNvPr id="6" name="chimney piece"/>
              <p:cNvSpPr>
                <a:spLocks noChangeArrowheads="1"/>
              </p:cNvSpPr>
              <p:nvPr/>
            </p:nvSpPr>
            <p:spPr bwMode="auto">
              <a:xfrm>
                <a:off x="5346700" y="1936749"/>
                <a:ext cx="501650" cy="122078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" name="chimney piece"/>
              <p:cNvSpPr>
                <a:spLocks noChangeArrowheads="1"/>
              </p:cNvSpPr>
              <p:nvPr/>
            </p:nvSpPr>
            <p:spPr bwMode="auto">
              <a:xfrm>
                <a:off x="5267325" y="1936749"/>
                <a:ext cx="660400" cy="17145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house"/>
            <p:cNvSpPr>
              <a:spLocks/>
            </p:cNvSpPr>
            <p:nvPr/>
          </p:nvSpPr>
          <p:spPr bwMode="auto">
            <a:xfrm>
              <a:off x="6625062" y="3547431"/>
              <a:ext cx="1222443" cy="1230327"/>
            </a:xfrm>
            <a:custGeom>
              <a:avLst/>
              <a:gdLst>
                <a:gd name="T0" fmla="*/ 1008 w 2016"/>
                <a:gd name="T1" fmla="*/ 0 h 2029"/>
                <a:gd name="T2" fmla="*/ 0 w 2016"/>
                <a:gd name="T3" fmla="*/ 969 h 2029"/>
                <a:gd name="T4" fmla="*/ 0 w 2016"/>
                <a:gd name="T5" fmla="*/ 2029 h 2029"/>
                <a:gd name="T6" fmla="*/ 2016 w 2016"/>
                <a:gd name="T7" fmla="*/ 2029 h 2029"/>
                <a:gd name="T8" fmla="*/ 2016 w 2016"/>
                <a:gd name="T9" fmla="*/ 969 h 2029"/>
                <a:gd name="T10" fmla="*/ 1008 w 2016"/>
                <a:gd name="T11" fmla="*/ 0 h 20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6" h="2029">
                  <a:moveTo>
                    <a:pt x="1008" y="0"/>
                  </a:moveTo>
                  <a:lnTo>
                    <a:pt x="0" y="969"/>
                  </a:lnTo>
                  <a:lnTo>
                    <a:pt x="0" y="2029"/>
                  </a:lnTo>
                  <a:lnTo>
                    <a:pt x="2016" y="2029"/>
                  </a:lnTo>
                  <a:lnTo>
                    <a:pt x="2016" y="96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door trim"/>
            <p:cNvSpPr>
              <a:spLocks noEditPoints="1"/>
            </p:cNvSpPr>
            <p:nvPr/>
          </p:nvSpPr>
          <p:spPr bwMode="auto">
            <a:xfrm>
              <a:off x="6782718" y="4247478"/>
              <a:ext cx="388077" cy="562712"/>
            </a:xfrm>
            <a:custGeom>
              <a:avLst/>
              <a:gdLst>
                <a:gd name="T0" fmla="*/ 608 w 640"/>
                <a:gd name="T1" fmla="*/ 32 h 928"/>
                <a:gd name="T2" fmla="*/ 608 w 640"/>
                <a:gd name="T3" fmla="*/ 896 h 928"/>
                <a:gd name="T4" fmla="*/ 32 w 640"/>
                <a:gd name="T5" fmla="*/ 896 h 928"/>
                <a:gd name="T6" fmla="*/ 32 w 640"/>
                <a:gd name="T7" fmla="*/ 32 h 928"/>
                <a:gd name="T8" fmla="*/ 608 w 640"/>
                <a:gd name="T9" fmla="*/ 32 h 928"/>
                <a:gd name="T10" fmla="*/ 640 w 640"/>
                <a:gd name="T11" fmla="*/ 0 h 928"/>
                <a:gd name="T12" fmla="*/ 608 w 640"/>
                <a:gd name="T13" fmla="*/ 0 h 928"/>
                <a:gd name="T14" fmla="*/ 32 w 640"/>
                <a:gd name="T15" fmla="*/ 0 h 928"/>
                <a:gd name="T16" fmla="*/ 0 w 640"/>
                <a:gd name="T17" fmla="*/ 0 h 928"/>
                <a:gd name="T18" fmla="*/ 0 w 640"/>
                <a:gd name="T19" fmla="*/ 32 h 928"/>
                <a:gd name="T20" fmla="*/ 0 w 640"/>
                <a:gd name="T21" fmla="*/ 896 h 928"/>
                <a:gd name="T22" fmla="*/ 0 w 640"/>
                <a:gd name="T23" fmla="*/ 928 h 928"/>
                <a:gd name="T24" fmla="*/ 32 w 640"/>
                <a:gd name="T25" fmla="*/ 928 h 928"/>
                <a:gd name="T26" fmla="*/ 608 w 640"/>
                <a:gd name="T27" fmla="*/ 928 h 928"/>
                <a:gd name="T28" fmla="*/ 640 w 640"/>
                <a:gd name="T29" fmla="*/ 928 h 928"/>
                <a:gd name="T30" fmla="*/ 640 w 640"/>
                <a:gd name="T31" fmla="*/ 896 h 928"/>
                <a:gd name="T32" fmla="*/ 640 w 640"/>
                <a:gd name="T33" fmla="*/ 32 h 928"/>
                <a:gd name="T34" fmla="*/ 640 w 640"/>
                <a:gd name="T35" fmla="*/ 0 h 928"/>
                <a:gd name="T36" fmla="*/ 640 w 640"/>
                <a:gd name="T37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40" h="928">
                  <a:moveTo>
                    <a:pt x="608" y="32"/>
                  </a:moveTo>
                  <a:lnTo>
                    <a:pt x="608" y="896"/>
                  </a:lnTo>
                  <a:lnTo>
                    <a:pt x="32" y="896"/>
                  </a:lnTo>
                  <a:lnTo>
                    <a:pt x="32" y="32"/>
                  </a:lnTo>
                  <a:lnTo>
                    <a:pt x="608" y="32"/>
                  </a:lnTo>
                  <a:close/>
                  <a:moveTo>
                    <a:pt x="640" y="0"/>
                  </a:moveTo>
                  <a:lnTo>
                    <a:pt x="608" y="0"/>
                  </a:ln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896"/>
                  </a:lnTo>
                  <a:lnTo>
                    <a:pt x="0" y="928"/>
                  </a:lnTo>
                  <a:lnTo>
                    <a:pt x="32" y="928"/>
                  </a:lnTo>
                  <a:lnTo>
                    <a:pt x="608" y="928"/>
                  </a:lnTo>
                  <a:lnTo>
                    <a:pt x="640" y="928"/>
                  </a:lnTo>
                  <a:lnTo>
                    <a:pt x="640" y="896"/>
                  </a:lnTo>
                  <a:lnTo>
                    <a:pt x="640" y="32"/>
                  </a:lnTo>
                  <a:lnTo>
                    <a:pt x="640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bg1"/>
            </a:solidFill>
            <a:ln w="15875">
              <a:solidFill>
                <a:schemeClr val="bg1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1" name="door"/>
            <p:cNvGrpSpPr/>
            <p:nvPr/>
          </p:nvGrpSpPr>
          <p:grpSpPr>
            <a:xfrm>
              <a:off x="6804548" y="4269308"/>
              <a:ext cx="344419" cy="519053"/>
              <a:chOff x="3394075" y="3913187"/>
              <a:chExt cx="901700" cy="1358900"/>
            </a:xfrm>
          </p:grpSpPr>
          <p:sp>
            <p:nvSpPr>
              <p:cNvPr id="12" name="door piece"/>
              <p:cNvSpPr>
                <a:spLocks noChangeArrowheads="1"/>
              </p:cNvSpPr>
              <p:nvPr/>
            </p:nvSpPr>
            <p:spPr bwMode="auto">
              <a:xfrm>
                <a:off x="3394075" y="3913187"/>
                <a:ext cx="901700" cy="13589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door piece"/>
              <p:cNvSpPr>
                <a:spLocks noChangeArrowheads="1"/>
              </p:cNvSpPr>
              <p:nvPr/>
            </p:nvSpPr>
            <p:spPr bwMode="auto">
              <a:xfrm>
                <a:off x="3511550" y="4043362"/>
                <a:ext cx="273050" cy="4572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blurRad="50800" dist="50800" dir="2700000">
                  <a:schemeClr val="accent5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door piece"/>
              <p:cNvSpPr>
                <a:spLocks noChangeArrowheads="1"/>
              </p:cNvSpPr>
              <p:nvPr/>
            </p:nvSpPr>
            <p:spPr bwMode="auto">
              <a:xfrm>
                <a:off x="3905250" y="4043362"/>
                <a:ext cx="273050" cy="4572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blurRad="50800" dist="50800" dir="2700000">
                  <a:schemeClr val="accent5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door piece"/>
              <p:cNvSpPr>
                <a:spLocks noChangeArrowheads="1"/>
              </p:cNvSpPr>
              <p:nvPr/>
            </p:nvSpPr>
            <p:spPr bwMode="auto">
              <a:xfrm>
                <a:off x="3511550" y="4678362"/>
                <a:ext cx="273050" cy="4572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blurRad="50800" dist="50800" dir="2700000">
                  <a:schemeClr val="accent5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door piece"/>
              <p:cNvSpPr>
                <a:spLocks noChangeArrowheads="1"/>
              </p:cNvSpPr>
              <p:nvPr/>
            </p:nvSpPr>
            <p:spPr bwMode="auto">
              <a:xfrm>
                <a:off x="3905250" y="4678362"/>
                <a:ext cx="273050" cy="4572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innerShdw blurRad="50800" dist="50800" dir="2700000">
                  <a:schemeClr val="accent5">
                    <a:lumMod val="50000"/>
                    <a:alpha val="50000"/>
                  </a:scheme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door knob"/>
              <p:cNvSpPr>
                <a:spLocks noChangeArrowheads="1"/>
              </p:cNvSpPr>
              <p:nvPr/>
            </p:nvSpPr>
            <p:spPr bwMode="auto">
              <a:xfrm>
                <a:off x="4175125" y="4548187"/>
                <a:ext cx="92075" cy="952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8" name="roof"/>
            <p:cNvSpPr>
              <a:spLocks/>
            </p:cNvSpPr>
            <p:nvPr/>
          </p:nvSpPr>
          <p:spPr bwMode="auto">
            <a:xfrm>
              <a:off x="6523191" y="3474667"/>
              <a:ext cx="1426184" cy="744018"/>
            </a:xfrm>
            <a:custGeom>
              <a:avLst/>
              <a:gdLst>
                <a:gd name="T0" fmla="*/ 2258 w 2352"/>
                <a:gd name="T1" fmla="*/ 1227 h 1227"/>
                <a:gd name="T2" fmla="*/ 1176 w 2352"/>
                <a:gd name="T3" fmla="*/ 188 h 1227"/>
                <a:gd name="T4" fmla="*/ 94 w 2352"/>
                <a:gd name="T5" fmla="*/ 1227 h 1227"/>
                <a:gd name="T6" fmla="*/ 0 w 2352"/>
                <a:gd name="T7" fmla="*/ 1131 h 1227"/>
                <a:gd name="T8" fmla="*/ 1176 w 2352"/>
                <a:gd name="T9" fmla="*/ 0 h 1227"/>
                <a:gd name="T10" fmla="*/ 2352 w 2352"/>
                <a:gd name="T11" fmla="*/ 1131 h 1227"/>
                <a:gd name="T12" fmla="*/ 2258 w 2352"/>
                <a:gd name="T13" fmla="*/ 1227 h 1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2" h="1227">
                  <a:moveTo>
                    <a:pt x="2258" y="1227"/>
                  </a:moveTo>
                  <a:lnTo>
                    <a:pt x="1176" y="188"/>
                  </a:lnTo>
                  <a:lnTo>
                    <a:pt x="94" y="1227"/>
                  </a:lnTo>
                  <a:lnTo>
                    <a:pt x="0" y="1131"/>
                  </a:lnTo>
                  <a:lnTo>
                    <a:pt x="1176" y="0"/>
                  </a:lnTo>
                  <a:lnTo>
                    <a:pt x="2352" y="1131"/>
                  </a:lnTo>
                  <a:lnTo>
                    <a:pt x="2258" y="122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0" name="vent"/>
            <p:cNvGrpSpPr/>
            <p:nvPr/>
          </p:nvGrpSpPr>
          <p:grpSpPr>
            <a:xfrm>
              <a:off x="7094393" y="3819692"/>
              <a:ext cx="283781" cy="283781"/>
              <a:chOff x="4152900" y="2744787"/>
              <a:chExt cx="742950" cy="742950"/>
            </a:xfrm>
          </p:grpSpPr>
          <p:sp>
            <p:nvSpPr>
              <p:cNvPr id="21" name="vent piece"/>
              <p:cNvSpPr>
                <a:spLocks noChangeArrowheads="1"/>
              </p:cNvSpPr>
              <p:nvPr/>
            </p:nvSpPr>
            <p:spPr bwMode="auto">
              <a:xfrm>
                <a:off x="4178300" y="2770187"/>
                <a:ext cx="692150" cy="6921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tx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vent piece"/>
              <p:cNvSpPr>
                <a:spLocks noEditPoints="1"/>
              </p:cNvSpPr>
              <p:nvPr/>
            </p:nvSpPr>
            <p:spPr bwMode="auto">
              <a:xfrm>
                <a:off x="4152900" y="2744787"/>
                <a:ext cx="742950" cy="742950"/>
              </a:xfrm>
              <a:custGeom>
                <a:avLst/>
                <a:gdLst>
                  <a:gd name="T0" fmla="*/ 117 w 234"/>
                  <a:gd name="T1" fmla="*/ 234 h 234"/>
                  <a:gd name="T2" fmla="*/ 0 w 234"/>
                  <a:gd name="T3" fmla="*/ 117 h 234"/>
                  <a:gd name="T4" fmla="*/ 117 w 234"/>
                  <a:gd name="T5" fmla="*/ 0 h 234"/>
                  <a:gd name="T6" fmla="*/ 234 w 234"/>
                  <a:gd name="T7" fmla="*/ 117 h 234"/>
                  <a:gd name="T8" fmla="*/ 117 w 234"/>
                  <a:gd name="T9" fmla="*/ 234 h 234"/>
                  <a:gd name="T10" fmla="*/ 117 w 234"/>
                  <a:gd name="T11" fmla="*/ 16 h 234"/>
                  <a:gd name="T12" fmla="*/ 16 w 234"/>
                  <a:gd name="T13" fmla="*/ 117 h 234"/>
                  <a:gd name="T14" fmla="*/ 117 w 234"/>
                  <a:gd name="T15" fmla="*/ 218 h 234"/>
                  <a:gd name="T16" fmla="*/ 218 w 234"/>
                  <a:gd name="T17" fmla="*/ 117 h 234"/>
                  <a:gd name="T18" fmla="*/ 117 w 234"/>
                  <a:gd name="T19" fmla="*/ 1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4" h="234">
                    <a:moveTo>
                      <a:pt x="117" y="234"/>
                    </a:moveTo>
                    <a:cubicBezTo>
                      <a:pt x="53" y="234"/>
                      <a:pt x="0" y="181"/>
                      <a:pt x="0" y="117"/>
                    </a:cubicBezTo>
                    <a:cubicBezTo>
                      <a:pt x="0" y="52"/>
                      <a:pt x="53" y="0"/>
                      <a:pt x="117" y="0"/>
                    </a:cubicBezTo>
                    <a:cubicBezTo>
                      <a:pt x="181" y="0"/>
                      <a:pt x="234" y="52"/>
                      <a:pt x="234" y="117"/>
                    </a:cubicBezTo>
                    <a:cubicBezTo>
                      <a:pt x="234" y="181"/>
                      <a:pt x="181" y="234"/>
                      <a:pt x="117" y="234"/>
                    </a:cubicBezTo>
                    <a:close/>
                    <a:moveTo>
                      <a:pt x="117" y="16"/>
                    </a:moveTo>
                    <a:cubicBezTo>
                      <a:pt x="61" y="16"/>
                      <a:pt x="16" y="61"/>
                      <a:pt x="16" y="117"/>
                    </a:cubicBezTo>
                    <a:cubicBezTo>
                      <a:pt x="16" y="172"/>
                      <a:pt x="61" y="218"/>
                      <a:pt x="117" y="218"/>
                    </a:cubicBezTo>
                    <a:cubicBezTo>
                      <a:pt x="173" y="218"/>
                      <a:pt x="218" y="172"/>
                      <a:pt x="218" y="117"/>
                    </a:cubicBezTo>
                    <a:cubicBezTo>
                      <a:pt x="218" y="61"/>
                      <a:pt x="173" y="16"/>
                      <a:pt x="11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vent piece"/>
              <p:cNvSpPr>
                <a:spLocks/>
              </p:cNvSpPr>
              <p:nvPr/>
            </p:nvSpPr>
            <p:spPr bwMode="auto">
              <a:xfrm>
                <a:off x="4327525" y="2976562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6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vent piece"/>
              <p:cNvSpPr>
                <a:spLocks/>
              </p:cNvSpPr>
              <p:nvPr/>
            </p:nvSpPr>
            <p:spPr bwMode="auto">
              <a:xfrm>
                <a:off x="4419600" y="28940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2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vent piece"/>
              <p:cNvSpPr>
                <a:spLocks/>
              </p:cNvSpPr>
              <p:nvPr/>
            </p:nvSpPr>
            <p:spPr bwMode="auto">
              <a:xfrm>
                <a:off x="4283075" y="306228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1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vent piece"/>
              <p:cNvSpPr>
                <a:spLocks/>
              </p:cNvSpPr>
              <p:nvPr/>
            </p:nvSpPr>
            <p:spPr bwMode="auto">
              <a:xfrm>
                <a:off x="4283075" y="3144837"/>
                <a:ext cx="482600" cy="25400"/>
              </a:xfrm>
              <a:custGeom>
                <a:avLst/>
                <a:gdLst>
                  <a:gd name="T0" fmla="*/ 148 w 152"/>
                  <a:gd name="T1" fmla="*/ 8 h 8"/>
                  <a:gd name="T2" fmla="*/ 4 w 152"/>
                  <a:gd name="T3" fmla="*/ 8 h 8"/>
                  <a:gd name="T4" fmla="*/ 0 w 152"/>
                  <a:gd name="T5" fmla="*/ 4 h 8"/>
                  <a:gd name="T6" fmla="*/ 4 w 152"/>
                  <a:gd name="T7" fmla="*/ 0 h 8"/>
                  <a:gd name="T8" fmla="*/ 148 w 152"/>
                  <a:gd name="T9" fmla="*/ 0 h 8"/>
                  <a:gd name="T10" fmla="*/ 152 w 152"/>
                  <a:gd name="T11" fmla="*/ 4 h 8"/>
                  <a:gd name="T12" fmla="*/ 148 w 152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8">
                    <a:moveTo>
                      <a:pt x="148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50" y="0"/>
                      <a:pt x="152" y="2"/>
                      <a:pt x="152" y="4"/>
                    </a:cubicBezTo>
                    <a:cubicBezTo>
                      <a:pt x="152" y="6"/>
                      <a:pt x="150" y="8"/>
                      <a:pt x="148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vent piece"/>
              <p:cNvSpPr>
                <a:spLocks/>
              </p:cNvSpPr>
              <p:nvPr/>
            </p:nvSpPr>
            <p:spPr bwMode="auto">
              <a:xfrm>
                <a:off x="4327525" y="3227387"/>
                <a:ext cx="393700" cy="25400"/>
              </a:xfrm>
              <a:custGeom>
                <a:avLst/>
                <a:gdLst>
                  <a:gd name="T0" fmla="*/ 120 w 124"/>
                  <a:gd name="T1" fmla="*/ 8 h 8"/>
                  <a:gd name="T2" fmla="*/ 4 w 124"/>
                  <a:gd name="T3" fmla="*/ 8 h 8"/>
                  <a:gd name="T4" fmla="*/ 0 w 124"/>
                  <a:gd name="T5" fmla="*/ 4 h 8"/>
                  <a:gd name="T6" fmla="*/ 4 w 124"/>
                  <a:gd name="T7" fmla="*/ 0 h 8"/>
                  <a:gd name="T8" fmla="*/ 120 w 124"/>
                  <a:gd name="T9" fmla="*/ 0 h 8"/>
                  <a:gd name="T10" fmla="*/ 124 w 124"/>
                  <a:gd name="T11" fmla="*/ 4 h 8"/>
                  <a:gd name="T12" fmla="*/ 120 w 12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8">
                    <a:moveTo>
                      <a:pt x="12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2" y="0"/>
                      <a:pt x="124" y="2"/>
                      <a:pt x="124" y="4"/>
                    </a:cubicBezTo>
                    <a:cubicBezTo>
                      <a:pt x="124" y="7"/>
                      <a:pt x="122" y="8"/>
                      <a:pt x="12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vent piece"/>
              <p:cNvSpPr>
                <a:spLocks/>
              </p:cNvSpPr>
              <p:nvPr/>
            </p:nvSpPr>
            <p:spPr bwMode="auto">
              <a:xfrm>
                <a:off x="4419600" y="3313112"/>
                <a:ext cx="209550" cy="25400"/>
              </a:xfrm>
              <a:custGeom>
                <a:avLst/>
                <a:gdLst>
                  <a:gd name="T0" fmla="*/ 62 w 66"/>
                  <a:gd name="T1" fmla="*/ 8 h 8"/>
                  <a:gd name="T2" fmla="*/ 4 w 66"/>
                  <a:gd name="T3" fmla="*/ 8 h 8"/>
                  <a:gd name="T4" fmla="*/ 0 w 66"/>
                  <a:gd name="T5" fmla="*/ 4 h 8"/>
                  <a:gd name="T6" fmla="*/ 4 w 66"/>
                  <a:gd name="T7" fmla="*/ 0 h 8"/>
                  <a:gd name="T8" fmla="*/ 62 w 66"/>
                  <a:gd name="T9" fmla="*/ 0 h 8"/>
                  <a:gd name="T10" fmla="*/ 66 w 66"/>
                  <a:gd name="T11" fmla="*/ 4 h 8"/>
                  <a:gd name="T12" fmla="*/ 62 w 6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8">
                    <a:moveTo>
                      <a:pt x="6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6" y="1"/>
                      <a:pt x="66" y="4"/>
                    </a:cubicBezTo>
                    <a:cubicBezTo>
                      <a:pt x="66" y="6"/>
                      <a:pt x="64" y="8"/>
                      <a:pt x="6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9" name="window"/>
            <p:cNvGrpSpPr/>
            <p:nvPr/>
          </p:nvGrpSpPr>
          <p:grpSpPr>
            <a:xfrm>
              <a:off x="7339606" y="4244152"/>
              <a:ext cx="300760" cy="388077"/>
              <a:chOff x="4794876" y="3856037"/>
              <a:chExt cx="787400" cy="1016000"/>
            </a:xfrm>
          </p:grpSpPr>
          <p:sp>
            <p:nvSpPr>
              <p:cNvPr id="30" name="window piece"/>
              <p:cNvSpPr>
                <a:spLocks noChangeArrowheads="1"/>
              </p:cNvSpPr>
              <p:nvPr/>
            </p:nvSpPr>
            <p:spPr bwMode="auto">
              <a:xfrm>
                <a:off x="4820276" y="3881437"/>
                <a:ext cx="736600" cy="9652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window piece"/>
              <p:cNvSpPr>
                <a:spLocks noEditPoints="1"/>
              </p:cNvSpPr>
              <p:nvPr/>
            </p:nvSpPr>
            <p:spPr bwMode="auto">
              <a:xfrm>
                <a:off x="4794876" y="3856037"/>
                <a:ext cx="787400" cy="1016000"/>
              </a:xfrm>
              <a:custGeom>
                <a:avLst/>
                <a:gdLst>
                  <a:gd name="T0" fmla="*/ 464 w 496"/>
                  <a:gd name="T1" fmla="*/ 0 h 640"/>
                  <a:gd name="T2" fmla="*/ 32 w 496"/>
                  <a:gd name="T3" fmla="*/ 0 h 640"/>
                  <a:gd name="T4" fmla="*/ 0 w 496"/>
                  <a:gd name="T5" fmla="*/ 0 h 640"/>
                  <a:gd name="T6" fmla="*/ 0 w 496"/>
                  <a:gd name="T7" fmla="*/ 32 h 640"/>
                  <a:gd name="T8" fmla="*/ 0 w 496"/>
                  <a:gd name="T9" fmla="*/ 608 h 640"/>
                  <a:gd name="T10" fmla="*/ 0 w 496"/>
                  <a:gd name="T11" fmla="*/ 640 h 640"/>
                  <a:gd name="T12" fmla="*/ 32 w 496"/>
                  <a:gd name="T13" fmla="*/ 640 h 640"/>
                  <a:gd name="T14" fmla="*/ 464 w 496"/>
                  <a:gd name="T15" fmla="*/ 640 h 640"/>
                  <a:gd name="T16" fmla="*/ 496 w 496"/>
                  <a:gd name="T17" fmla="*/ 640 h 640"/>
                  <a:gd name="T18" fmla="*/ 496 w 496"/>
                  <a:gd name="T19" fmla="*/ 608 h 640"/>
                  <a:gd name="T20" fmla="*/ 496 w 496"/>
                  <a:gd name="T21" fmla="*/ 32 h 640"/>
                  <a:gd name="T22" fmla="*/ 496 w 496"/>
                  <a:gd name="T23" fmla="*/ 0 h 640"/>
                  <a:gd name="T24" fmla="*/ 464 w 496"/>
                  <a:gd name="T25" fmla="*/ 0 h 640"/>
                  <a:gd name="T26" fmla="*/ 464 w 496"/>
                  <a:gd name="T27" fmla="*/ 608 h 640"/>
                  <a:gd name="T28" fmla="*/ 32 w 496"/>
                  <a:gd name="T29" fmla="*/ 608 h 640"/>
                  <a:gd name="T30" fmla="*/ 32 w 496"/>
                  <a:gd name="T31" fmla="*/ 32 h 640"/>
                  <a:gd name="T32" fmla="*/ 232 w 496"/>
                  <a:gd name="T33" fmla="*/ 32 h 640"/>
                  <a:gd name="T34" fmla="*/ 232 w 496"/>
                  <a:gd name="T35" fmla="*/ 304 h 640"/>
                  <a:gd name="T36" fmla="*/ 32 w 496"/>
                  <a:gd name="T37" fmla="*/ 304 h 640"/>
                  <a:gd name="T38" fmla="*/ 32 w 496"/>
                  <a:gd name="T39" fmla="*/ 336 h 640"/>
                  <a:gd name="T40" fmla="*/ 232 w 496"/>
                  <a:gd name="T41" fmla="*/ 336 h 640"/>
                  <a:gd name="T42" fmla="*/ 232 w 496"/>
                  <a:gd name="T43" fmla="*/ 608 h 640"/>
                  <a:gd name="T44" fmla="*/ 264 w 496"/>
                  <a:gd name="T45" fmla="*/ 608 h 640"/>
                  <a:gd name="T46" fmla="*/ 264 w 496"/>
                  <a:gd name="T47" fmla="*/ 336 h 640"/>
                  <a:gd name="T48" fmla="*/ 464 w 496"/>
                  <a:gd name="T49" fmla="*/ 336 h 640"/>
                  <a:gd name="T50" fmla="*/ 464 w 496"/>
                  <a:gd name="T51" fmla="*/ 608 h 640"/>
                  <a:gd name="T52" fmla="*/ 464 w 496"/>
                  <a:gd name="T53" fmla="*/ 304 h 640"/>
                  <a:gd name="T54" fmla="*/ 264 w 496"/>
                  <a:gd name="T55" fmla="*/ 304 h 640"/>
                  <a:gd name="T56" fmla="*/ 264 w 496"/>
                  <a:gd name="T57" fmla="*/ 32 h 640"/>
                  <a:gd name="T58" fmla="*/ 464 w 496"/>
                  <a:gd name="T59" fmla="*/ 32 h 640"/>
                  <a:gd name="T60" fmla="*/ 464 w 496"/>
                  <a:gd name="T61" fmla="*/ 30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96" h="640">
                    <a:moveTo>
                      <a:pt x="464" y="0"/>
                    </a:moveTo>
                    <a:lnTo>
                      <a:pt x="32" y="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608"/>
                    </a:lnTo>
                    <a:lnTo>
                      <a:pt x="0" y="640"/>
                    </a:lnTo>
                    <a:lnTo>
                      <a:pt x="32" y="640"/>
                    </a:lnTo>
                    <a:lnTo>
                      <a:pt x="464" y="640"/>
                    </a:lnTo>
                    <a:lnTo>
                      <a:pt x="496" y="640"/>
                    </a:lnTo>
                    <a:lnTo>
                      <a:pt x="496" y="608"/>
                    </a:lnTo>
                    <a:lnTo>
                      <a:pt x="496" y="32"/>
                    </a:lnTo>
                    <a:lnTo>
                      <a:pt x="496" y="0"/>
                    </a:lnTo>
                    <a:lnTo>
                      <a:pt x="464" y="0"/>
                    </a:lnTo>
                    <a:close/>
                    <a:moveTo>
                      <a:pt x="464" y="608"/>
                    </a:moveTo>
                    <a:lnTo>
                      <a:pt x="32" y="608"/>
                    </a:lnTo>
                    <a:lnTo>
                      <a:pt x="32" y="32"/>
                    </a:lnTo>
                    <a:lnTo>
                      <a:pt x="232" y="32"/>
                    </a:lnTo>
                    <a:lnTo>
                      <a:pt x="232" y="304"/>
                    </a:lnTo>
                    <a:lnTo>
                      <a:pt x="32" y="304"/>
                    </a:lnTo>
                    <a:lnTo>
                      <a:pt x="32" y="336"/>
                    </a:lnTo>
                    <a:lnTo>
                      <a:pt x="232" y="336"/>
                    </a:lnTo>
                    <a:lnTo>
                      <a:pt x="232" y="608"/>
                    </a:lnTo>
                    <a:lnTo>
                      <a:pt x="264" y="608"/>
                    </a:lnTo>
                    <a:lnTo>
                      <a:pt x="264" y="336"/>
                    </a:lnTo>
                    <a:lnTo>
                      <a:pt x="464" y="336"/>
                    </a:lnTo>
                    <a:lnTo>
                      <a:pt x="464" y="608"/>
                    </a:lnTo>
                    <a:close/>
                    <a:moveTo>
                      <a:pt x="464" y="304"/>
                    </a:moveTo>
                    <a:lnTo>
                      <a:pt x="264" y="304"/>
                    </a:lnTo>
                    <a:lnTo>
                      <a:pt x="264" y="32"/>
                    </a:lnTo>
                    <a:lnTo>
                      <a:pt x="464" y="32"/>
                    </a:lnTo>
                    <a:lnTo>
                      <a:pt x="464" y="30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2" name="foundation"/>
            <p:cNvSpPr>
              <a:spLocks noChangeArrowheads="1"/>
            </p:cNvSpPr>
            <p:nvPr/>
          </p:nvSpPr>
          <p:spPr bwMode="auto">
            <a:xfrm>
              <a:off x="6581403" y="4777758"/>
              <a:ext cx="1309761" cy="1752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step"/>
            <p:cNvSpPr>
              <a:spLocks noChangeArrowheads="1"/>
            </p:cNvSpPr>
            <p:nvPr/>
          </p:nvSpPr>
          <p:spPr bwMode="auto">
            <a:xfrm>
              <a:off x="6802122" y="4777758"/>
              <a:ext cx="349270" cy="17524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step"/>
            <p:cNvSpPr>
              <a:spLocks noChangeArrowheads="1"/>
            </p:cNvSpPr>
            <p:nvPr/>
          </p:nvSpPr>
          <p:spPr bwMode="auto">
            <a:xfrm>
              <a:off x="6802122" y="4865682"/>
              <a:ext cx="349270" cy="873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0" name="350"/>
          <p:cNvSpPr txBox="1"/>
          <p:nvPr/>
        </p:nvSpPr>
        <p:spPr>
          <a:xfrm>
            <a:off x="6602474" y="5076948"/>
            <a:ext cx="1309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1 unit/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bed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9" name="150"/>
          <p:cNvSpPr txBox="1"/>
          <p:nvPr/>
        </p:nvSpPr>
        <p:spPr>
          <a:xfrm>
            <a:off x="4756333" y="5076948"/>
            <a:ext cx="139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6 units/ 6 beds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8" name="300"/>
          <p:cNvSpPr txBox="1"/>
          <p:nvPr/>
        </p:nvSpPr>
        <p:spPr>
          <a:xfrm>
            <a:off x="2905481" y="5076948"/>
            <a:ext cx="1627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26 units/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beds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7" name="200"/>
          <p:cNvSpPr txBox="1"/>
          <p:nvPr/>
        </p:nvSpPr>
        <p:spPr>
          <a:xfrm>
            <a:off x="1122287" y="5076948"/>
            <a:ext cx="1602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22 units/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beds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1" name="home chart"/>
          <p:cNvSpPr txBox="1"/>
          <p:nvPr/>
        </p:nvSpPr>
        <p:spPr>
          <a:xfrm>
            <a:off x="175568" y="103130"/>
            <a:ext cx="8792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FY2017 Unit/Bed Expansion</a:t>
            </a:r>
          </a:p>
        </p:txBody>
      </p:sp>
      <p:sp>
        <p:nvSpPr>
          <p:cNvPr id="151" name="animation details"/>
          <p:cNvSpPr txBox="1"/>
          <p:nvPr/>
        </p:nvSpPr>
        <p:spPr>
          <a:xfrm>
            <a:off x="7160080" y="43743"/>
            <a:ext cx="1944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The animation </a:t>
            </a:r>
          </a:p>
          <a:p>
            <a:pPr algn="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automatically begins.</a:t>
            </a:r>
          </a:p>
        </p:txBody>
      </p:sp>
    </p:spTree>
    <p:extLst>
      <p:ext uri="{BB962C8B-B14F-4D97-AF65-F5344CB8AC3E}">
        <p14:creationId xmlns:p14="http://schemas.microsoft.com/office/powerpoint/2010/main" val="23633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5" grpId="0"/>
      <p:bldP spid="154" grpId="0"/>
      <p:bldP spid="153" grpId="0"/>
      <p:bldP spid="160" grpId="0"/>
      <p:bldP spid="159" grpId="0"/>
      <p:bldP spid="158" grpId="0"/>
      <p:bldP spid="1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0">
            <a:extLst>
              <a:ext uri="{FF2B5EF4-FFF2-40B4-BE49-F238E27FC236}">
                <a16:creationId xmlns:a16="http://schemas.microsoft.com/office/drawing/2014/main" id="{E7DEDD00-5E71-418B-9C3C-9B71B018221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08AA894-60A7-4A09-919E-54EF7C3EC824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680684-9D82-4E2B-9E9A-778390DA9EB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8899EB-8201-46DC-A208-67136E6BA1A2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8681DBB-DB5A-40DF-8333-C7E1C945B5BD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0897" cy="1303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VA State Contract Expansion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7023A1F-3D64-465A-8CB0-BDCC9BD6DEF8}"/>
              </a:ext>
            </a:extLst>
          </p:cNvPr>
          <p:cNvSpPr/>
          <p:nvPr/>
        </p:nvSpPr>
        <p:spPr>
          <a:xfrm>
            <a:off x="973659" y="2997107"/>
            <a:ext cx="1673646" cy="2343104"/>
          </a:xfrm>
          <a:custGeom>
            <a:avLst/>
            <a:gdLst>
              <a:gd name="connsiteX0" fmla="*/ 0 w 1673646"/>
              <a:gd name="connsiteY0" fmla="*/ 0 h 2343104"/>
              <a:gd name="connsiteX1" fmla="*/ 1673646 w 1673646"/>
              <a:gd name="connsiteY1" fmla="*/ 0 h 2343104"/>
              <a:gd name="connsiteX2" fmla="*/ 1673646 w 1673646"/>
              <a:gd name="connsiteY2" fmla="*/ 2343104 h 2343104"/>
              <a:gd name="connsiteX3" fmla="*/ 0 w 1673646"/>
              <a:gd name="connsiteY3" fmla="*/ 2343104 h 2343104"/>
              <a:gd name="connsiteX4" fmla="*/ 0 w 1673646"/>
              <a:gd name="connsiteY4" fmla="*/ 0 h 23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646" h="2343104">
                <a:moveTo>
                  <a:pt x="0" y="0"/>
                </a:moveTo>
                <a:lnTo>
                  <a:pt x="1673646" y="0"/>
                </a:lnTo>
                <a:lnTo>
                  <a:pt x="1673646" y="2343104"/>
                </a:lnTo>
                <a:lnTo>
                  <a:pt x="0" y="2343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484" tIns="1220579" rIns="130484" bIns="377063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DBHDS Pathways to Stable Housing PSH in </a:t>
            </a:r>
            <a:br>
              <a:rPr lang="en-US" sz="1400" kern="1200" dirty="0"/>
            </a:br>
            <a:r>
              <a:rPr lang="en-US" sz="1400" kern="1200" dirty="0"/>
              <a:t>2nd  year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D38134B-8CFC-4F9E-892F-2AA142652E12}"/>
              </a:ext>
            </a:extLst>
          </p:cNvPr>
          <p:cNvSpPr/>
          <p:nvPr/>
        </p:nvSpPr>
        <p:spPr>
          <a:xfrm>
            <a:off x="1459017" y="3231417"/>
            <a:ext cx="702931" cy="702931"/>
          </a:xfrm>
          <a:custGeom>
            <a:avLst/>
            <a:gdLst>
              <a:gd name="connsiteX0" fmla="*/ 0 w 702931"/>
              <a:gd name="connsiteY0" fmla="*/ 351466 h 702931"/>
              <a:gd name="connsiteX1" fmla="*/ 351466 w 702931"/>
              <a:gd name="connsiteY1" fmla="*/ 0 h 702931"/>
              <a:gd name="connsiteX2" fmla="*/ 702932 w 702931"/>
              <a:gd name="connsiteY2" fmla="*/ 351466 h 702931"/>
              <a:gd name="connsiteX3" fmla="*/ 351466 w 702931"/>
              <a:gd name="connsiteY3" fmla="*/ 702932 h 702931"/>
              <a:gd name="connsiteX4" fmla="*/ 0 w 702931"/>
              <a:gd name="connsiteY4" fmla="*/ 351466 h 7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31" h="702931">
                <a:moveTo>
                  <a:pt x="0" y="351466"/>
                </a:moveTo>
                <a:cubicBezTo>
                  <a:pt x="0" y="157357"/>
                  <a:pt x="157357" y="0"/>
                  <a:pt x="351466" y="0"/>
                </a:cubicBezTo>
                <a:cubicBezTo>
                  <a:pt x="545575" y="0"/>
                  <a:pt x="702932" y="157357"/>
                  <a:pt x="702932" y="351466"/>
                </a:cubicBezTo>
                <a:cubicBezTo>
                  <a:pt x="702932" y="545575"/>
                  <a:pt x="545575" y="702932"/>
                  <a:pt x="351466" y="702932"/>
                </a:cubicBezTo>
                <a:cubicBezTo>
                  <a:pt x="157357" y="702932"/>
                  <a:pt x="0" y="545575"/>
                  <a:pt x="0" y="351466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745" tIns="115642" rIns="157745" bIns="11564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07108-F95A-4265-A5FD-204C23AA8D0E}"/>
              </a:ext>
            </a:extLst>
          </p:cNvPr>
          <p:cNvSpPr/>
          <p:nvPr/>
        </p:nvSpPr>
        <p:spPr>
          <a:xfrm>
            <a:off x="973659" y="5340139"/>
            <a:ext cx="1673646" cy="72"/>
          </a:xfrm>
          <a:prstGeom prst="rect">
            <a:avLst/>
          </a:prstGeom>
        </p:spPr>
        <p:style>
          <a:lnRef idx="2">
            <a:schemeClr val="accent4">
              <a:hueOff val="190716"/>
              <a:satOff val="2549"/>
              <a:lumOff val="1233"/>
              <a:alphaOff val="0"/>
            </a:schemeClr>
          </a:lnRef>
          <a:fillRef idx="1">
            <a:schemeClr val="accent4">
              <a:hueOff val="190716"/>
              <a:satOff val="2549"/>
              <a:lumOff val="1233"/>
              <a:alphaOff val="0"/>
            </a:schemeClr>
          </a:fillRef>
          <a:effectRef idx="0">
            <a:schemeClr val="accent4">
              <a:hueOff val="190716"/>
              <a:satOff val="2549"/>
              <a:lumOff val="1233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601AFBB-F023-42C5-86B0-33B40CC3F3C4}"/>
              </a:ext>
            </a:extLst>
          </p:cNvPr>
          <p:cNvSpPr/>
          <p:nvPr/>
        </p:nvSpPr>
        <p:spPr>
          <a:xfrm>
            <a:off x="2814670" y="2997107"/>
            <a:ext cx="1673646" cy="2343104"/>
          </a:xfrm>
          <a:custGeom>
            <a:avLst/>
            <a:gdLst>
              <a:gd name="connsiteX0" fmla="*/ 0 w 1673646"/>
              <a:gd name="connsiteY0" fmla="*/ 0 h 2343104"/>
              <a:gd name="connsiteX1" fmla="*/ 1673646 w 1673646"/>
              <a:gd name="connsiteY1" fmla="*/ 0 h 2343104"/>
              <a:gd name="connsiteX2" fmla="*/ 1673646 w 1673646"/>
              <a:gd name="connsiteY2" fmla="*/ 2343104 h 2343104"/>
              <a:gd name="connsiteX3" fmla="*/ 0 w 1673646"/>
              <a:gd name="connsiteY3" fmla="*/ 2343104 h 2343104"/>
              <a:gd name="connsiteX4" fmla="*/ 0 w 1673646"/>
              <a:gd name="connsiteY4" fmla="*/ 0 h 23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646" h="2343104">
                <a:moveTo>
                  <a:pt x="0" y="0"/>
                </a:moveTo>
                <a:lnTo>
                  <a:pt x="1673646" y="0"/>
                </a:lnTo>
                <a:lnTo>
                  <a:pt x="1673646" y="2343104"/>
                </a:lnTo>
                <a:lnTo>
                  <a:pt x="0" y="2343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275429"/>
              <a:satOff val="10986"/>
              <a:lumOff val="1056"/>
              <a:alphaOff val="0"/>
            </a:schemeClr>
          </a:lnRef>
          <a:fillRef idx="1">
            <a:schemeClr val="accent4">
              <a:tint val="40000"/>
              <a:alpha val="90000"/>
              <a:hueOff val="275429"/>
              <a:satOff val="10986"/>
              <a:lumOff val="1056"/>
              <a:alphaOff val="0"/>
            </a:schemeClr>
          </a:fillRef>
          <a:effectRef idx="0">
            <a:schemeClr val="accent4">
              <a:tint val="40000"/>
              <a:alpha val="90000"/>
              <a:hueOff val="275429"/>
              <a:satOff val="10986"/>
              <a:lumOff val="105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484" tIns="1220579" rIns="130484" bIns="377063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35 beds proposed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6A80221-0535-4660-8FA7-9E777ACFBA8E}"/>
              </a:ext>
            </a:extLst>
          </p:cNvPr>
          <p:cNvSpPr/>
          <p:nvPr/>
        </p:nvSpPr>
        <p:spPr>
          <a:xfrm>
            <a:off x="3300027" y="3231417"/>
            <a:ext cx="702931" cy="702931"/>
          </a:xfrm>
          <a:custGeom>
            <a:avLst/>
            <a:gdLst>
              <a:gd name="connsiteX0" fmla="*/ 0 w 702931"/>
              <a:gd name="connsiteY0" fmla="*/ 351466 h 702931"/>
              <a:gd name="connsiteX1" fmla="*/ 351466 w 702931"/>
              <a:gd name="connsiteY1" fmla="*/ 0 h 702931"/>
              <a:gd name="connsiteX2" fmla="*/ 702932 w 702931"/>
              <a:gd name="connsiteY2" fmla="*/ 351466 h 702931"/>
              <a:gd name="connsiteX3" fmla="*/ 351466 w 702931"/>
              <a:gd name="connsiteY3" fmla="*/ 702932 h 702931"/>
              <a:gd name="connsiteX4" fmla="*/ 0 w 702931"/>
              <a:gd name="connsiteY4" fmla="*/ 351466 h 7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31" h="702931">
                <a:moveTo>
                  <a:pt x="0" y="351466"/>
                </a:moveTo>
                <a:cubicBezTo>
                  <a:pt x="0" y="157357"/>
                  <a:pt x="157357" y="0"/>
                  <a:pt x="351466" y="0"/>
                </a:cubicBezTo>
                <a:cubicBezTo>
                  <a:pt x="545575" y="0"/>
                  <a:pt x="702932" y="157357"/>
                  <a:pt x="702932" y="351466"/>
                </a:cubicBezTo>
                <a:cubicBezTo>
                  <a:pt x="702932" y="545575"/>
                  <a:pt x="545575" y="702932"/>
                  <a:pt x="351466" y="702932"/>
                </a:cubicBezTo>
                <a:cubicBezTo>
                  <a:pt x="157357" y="702932"/>
                  <a:pt x="0" y="545575"/>
                  <a:pt x="0" y="351466"/>
                </a:cubicBezTo>
                <a:close/>
              </a:path>
            </a:pathLst>
          </a:custGeom>
        </p:spPr>
        <p:style>
          <a:lnRef idx="2">
            <a:schemeClr val="accent4">
              <a:hueOff val="381433"/>
              <a:satOff val="5098"/>
              <a:lumOff val="2465"/>
              <a:alphaOff val="0"/>
            </a:schemeClr>
          </a:lnRef>
          <a:fillRef idx="1">
            <a:schemeClr val="accent4">
              <a:hueOff val="381433"/>
              <a:satOff val="5098"/>
              <a:lumOff val="2465"/>
              <a:alphaOff val="0"/>
            </a:schemeClr>
          </a:fillRef>
          <a:effectRef idx="0">
            <a:schemeClr val="accent4">
              <a:hueOff val="381433"/>
              <a:satOff val="5098"/>
              <a:lumOff val="24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745" tIns="115642" rIns="157745" bIns="11564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4B1265-2336-40D3-90E1-0530B4FDEED4}"/>
              </a:ext>
            </a:extLst>
          </p:cNvPr>
          <p:cNvSpPr/>
          <p:nvPr/>
        </p:nvSpPr>
        <p:spPr>
          <a:xfrm>
            <a:off x="2814670" y="5340139"/>
            <a:ext cx="1673646" cy="72"/>
          </a:xfrm>
          <a:prstGeom prst="rect">
            <a:avLst/>
          </a:prstGeom>
        </p:spPr>
        <p:style>
          <a:lnRef idx="2">
            <a:schemeClr val="accent4">
              <a:hueOff val="572149"/>
              <a:satOff val="7647"/>
              <a:lumOff val="3698"/>
              <a:alphaOff val="0"/>
            </a:schemeClr>
          </a:lnRef>
          <a:fillRef idx="1">
            <a:schemeClr val="accent4">
              <a:hueOff val="572149"/>
              <a:satOff val="7647"/>
              <a:lumOff val="3698"/>
              <a:alphaOff val="0"/>
            </a:schemeClr>
          </a:fillRef>
          <a:effectRef idx="0">
            <a:schemeClr val="accent4">
              <a:hueOff val="572149"/>
              <a:satOff val="7647"/>
              <a:lumOff val="3698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03F830-F309-4C45-8D1B-B18A8ADB2C20}"/>
              </a:ext>
            </a:extLst>
          </p:cNvPr>
          <p:cNvSpPr/>
          <p:nvPr/>
        </p:nvSpPr>
        <p:spPr>
          <a:xfrm>
            <a:off x="4655681" y="2997107"/>
            <a:ext cx="1673646" cy="2343104"/>
          </a:xfrm>
          <a:custGeom>
            <a:avLst/>
            <a:gdLst>
              <a:gd name="connsiteX0" fmla="*/ 0 w 1673646"/>
              <a:gd name="connsiteY0" fmla="*/ 0 h 2343104"/>
              <a:gd name="connsiteX1" fmla="*/ 1673646 w 1673646"/>
              <a:gd name="connsiteY1" fmla="*/ 0 h 2343104"/>
              <a:gd name="connsiteX2" fmla="*/ 1673646 w 1673646"/>
              <a:gd name="connsiteY2" fmla="*/ 2343104 h 2343104"/>
              <a:gd name="connsiteX3" fmla="*/ 0 w 1673646"/>
              <a:gd name="connsiteY3" fmla="*/ 2343104 h 2343104"/>
              <a:gd name="connsiteX4" fmla="*/ 0 w 1673646"/>
              <a:gd name="connsiteY4" fmla="*/ 0 h 23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646" h="2343104">
                <a:moveTo>
                  <a:pt x="0" y="0"/>
                </a:moveTo>
                <a:lnTo>
                  <a:pt x="1673646" y="0"/>
                </a:lnTo>
                <a:lnTo>
                  <a:pt x="1673646" y="2343104"/>
                </a:lnTo>
                <a:lnTo>
                  <a:pt x="0" y="2343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550857"/>
              <a:satOff val="21973"/>
              <a:lumOff val="2112"/>
              <a:alphaOff val="0"/>
            </a:schemeClr>
          </a:lnRef>
          <a:fillRef idx="1">
            <a:schemeClr val="accent4">
              <a:tint val="40000"/>
              <a:alpha val="90000"/>
              <a:hueOff val="550857"/>
              <a:satOff val="21973"/>
              <a:lumOff val="2112"/>
              <a:alphaOff val="0"/>
            </a:schemeClr>
          </a:fillRef>
          <a:effectRef idx="0">
            <a:schemeClr val="accent4">
              <a:tint val="40000"/>
              <a:alpha val="90000"/>
              <a:hueOff val="550857"/>
              <a:satOff val="21973"/>
              <a:lumOff val="2112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484" tIns="1220579" rIns="130484" bIns="377063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37 beds realized through efficiencies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1539EE-0E68-43BE-AB4A-8566574A2717}"/>
              </a:ext>
            </a:extLst>
          </p:cNvPr>
          <p:cNvSpPr/>
          <p:nvPr/>
        </p:nvSpPr>
        <p:spPr>
          <a:xfrm>
            <a:off x="5141038" y="3231417"/>
            <a:ext cx="702931" cy="702931"/>
          </a:xfrm>
          <a:custGeom>
            <a:avLst/>
            <a:gdLst>
              <a:gd name="connsiteX0" fmla="*/ 0 w 702931"/>
              <a:gd name="connsiteY0" fmla="*/ 351466 h 702931"/>
              <a:gd name="connsiteX1" fmla="*/ 351466 w 702931"/>
              <a:gd name="connsiteY1" fmla="*/ 0 h 702931"/>
              <a:gd name="connsiteX2" fmla="*/ 702932 w 702931"/>
              <a:gd name="connsiteY2" fmla="*/ 351466 h 702931"/>
              <a:gd name="connsiteX3" fmla="*/ 351466 w 702931"/>
              <a:gd name="connsiteY3" fmla="*/ 702932 h 702931"/>
              <a:gd name="connsiteX4" fmla="*/ 0 w 702931"/>
              <a:gd name="connsiteY4" fmla="*/ 351466 h 7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31" h="702931">
                <a:moveTo>
                  <a:pt x="0" y="351466"/>
                </a:moveTo>
                <a:cubicBezTo>
                  <a:pt x="0" y="157357"/>
                  <a:pt x="157357" y="0"/>
                  <a:pt x="351466" y="0"/>
                </a:cubicBezTo>
                <a:cubicBezTo>
                  <a:pt x="545575" y="0"/>
                  <a:pt x="702932" y="157357"/>
                  <a:pt x="702932" y="351466"/>
                </a:cubicBezTo>
                <a:cubicBezTo>
                  <a:pt x="702932" y="545575"/>
                  <a:pt x="545575" y="702932"/>
                  <a:pt x="351466" y="702932"/>
                </a:cubicBezTo>
                <a:cubicBezTo>
                  <a:pt x="157357" y="702932"/>
                  <a:pt x="0" y="545575"/>
                  <a:pt x="0" y="351466"/>
                </a:cubicBezTo>
                <a:close/>
              </a:path>
            </a:pathLst>
          </a:custGeom>
        </p:spPr>
        <p:style>
          <a:lnRef idx="2">
            <a:schemeClr val="accent4">
              <a:hueOff val="762866"/>
              <a:satOff val="10197"/>
              <a:lumOff val="4930"/>
              <a:alphaOff val="0"/>
            </a:schemeClr>
          </a:lnRef>
          <a:fillRef idx="1">
            <a:schemeClr val="accent4">
              <a:hueOff val="762866"/>
              <a:satOff val="10197"/>
              <a:lumOff val="4930"/>
              <a:alphaOff val="0"/>
            </a:schemeClr>
          </a:fillRef>
          <a:effectRef idx="0">
            <a:schemeClr val="accent4">
              <a:hueOff val="762866"/>
              <a:satOff val="10197"/>
              <a:lumOff val="49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745" tIns="115642" rIns="157745" bIns="11564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/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1A5966-9A40-4F94-8635-1CCAFC73E1D2}"/>
              </a:ext>
            </a:extLst>
          </p:cNvPr>
          <p:cNvSpPr/>
          <p:nvPr/>
        </p:nvSpPr>
        <p:spPr>
          <a:xfrm>
            <a:off x="4655681" y="5340139"/>
            <a:ext cx="1673646" cy="72"/>
          </a:xfrm>
          <a:prstGeom prst="rect">
            <a:avLst/>
          </a:prstGeom>
        </p:spPr>
        <p:style>
          <a:lnRef idx="2">
            <a:schemeClr val="accent4">
              <a:hueOff val="953582"/>
              <a:satOff val="12746"/>
              <a:lumOff val="6163"/>
              <a:alphaOff val="0"/>
            </a:schemeClr>
          </a:lnRef>
          <a:fillRef idx="1">
            <a:schemeClr val="accent4">
              <a:hueOff val="953582"/>
              <a:satOff val="12746"/>
              <a:lumOff val="6163"/>
              <a:alphaOff val="0"/>
            </a:schemeClr>
          </a:fillRef>
          <a:effectRef idx="0">
            <a:schemeClr val="accent4">
              <a:hueOff val="953582"/>
              <a:satOff val="12746"/>
              <a:lumOff val="6163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1BF9C1-EC15-4AEE-B194-55F0294EF7FD}"/>
              </a:ext>
            </a:extLst>
          </p:cNvPr>
          <p:cNvSpPr/>
          <p:nvPr/>
        </p:nvSpPr>
        <p:spPr>
          <a:xfrm>
            <a:off x="6496692" y="2997107"/>
            <a:ext cx="1673646" cy="2343104"/>
          </a:xfrm>
          <a:custGeom>
            <a:avLst/>
            <a:gdLst>
              <a:gd name="connsiteX0" fmla="*/ 0 w 1673646"/>
              <a:gd name="connsiteY0" fmla="*/ 0 h 2343104"/>
              <a:gd name="connsiteX1" fmla="*/ 1673646 w 1673646"/>
              <a:gd name="connsiteY1" fmla="*/ 0 h 2343104"/>
              <a:gd name="connsiteX2" fmla="*/ 1673646 w 1673646"/>
              <a:gd name="connsiteY2" fmla="*/ 2343104 h 2343104"/>
              <a:gd name="connsiteX3" fmla="*/ 0 w 1673646"/>
              <a:gd name="connsiteY3" fmla="*/ 2343104 h 2343104"/>
              <a:gd name="connsiteX4" fmla="*/ 0 w 1673646"/>
              <a:gd name="connsiteY4" fmla="*/ 0 h 234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3646" h="2343104">
                <a:moveTo>
                  <a:pt x="0" y="0"/>
                </a:moveTo>
                <a:lnTo>
                  <a:pt x="1673646" y="0"/>
                </a:lnTo>
                <a:lnTo>
                  <a:pt x="1673646" y="2343104"/>
                </a:lnTo>
                <a:lnTo>
                  <a:pt x="0" y="23431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826286"/>
              <a:satOff val="32959"/>
              <a:lumOff val="3168"/>
              <a:alphaOff val="0"/>
            </a:schemeClr>
          </a:lnRef>
          <a:fillRef idx="1">
            <a:schemeClr val="accent4">
              <a:tint val="40000"/>
              <a:alpha val="90000"/>
              <a:hueOff val="826286"/>
              <a:satOff val="32959"/>
              <a:lumOff val="3168"/>
              <a:alphaOff val="0"/>
            </a:schemeClr>
          </a:fillRef>
          <a:effectRef idx="0">
            <a:schemeClr val="accent4">
              <a:tint val="40000"/>
              <a:alpha val="90000"/>
              <a:hueOff val="826286"/>
              <a:satOff val="32959"/>
              <a:lumOff val="316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484" tIns="1220579" rIns="130484" bIns="377063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/>
              <a:t>10 additional beds by 12/31 through additional funding from DBHDS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C166B2-AEC7-48EB-A5C9-E74C54483791}"/>
              </a:ext>
            </a:extLst>
          </p:cNvPr>
          <p:cNvSpPr/>
          <p:nvPr/>
        </p:nvSpPr>
        <p:spPr>
          <a:xfrm>
            <a:off x="6982049" y="3231417"/>
            <a:ext cx="702931" cy="702931"/>
          </a:xfrm>
          <a:custGeom>
            <a:avLst/>
            <a:gdLst>
              <a:gd name="connsiteX0" fmla="*/ 0 w 702931"/>
              <a:gd name="connsiteY0" fmla="*/ 351466 h 702931"/>
              <a:gd name="connsiteX1" fmla="*/ 351466 w 702931"/>
              <a:gd name="connsiteY1" fmla="*/ 0 h 702931"/>
              <a:gd name="connsiteX2" fmla="*/ 702932 w 702931"/>
              <a:gd name="connsiteY2" fmla="*/ 351466 h 702931"/>
              <a:gd name="connsiteX3" fmla="*/ 351466 w 702931"/>
              <a:gd name="connsiteY3" fmla="*/ 702932 h 702931"/>
              <a:gd name="connsiteX4" fmla="*/ 0 w 702931"/>
              <a:gd name="connsiteY4" fmla="*/ 351466 h 70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31" h="702931">
                <a:moveTo>
                  <a:pt x="0" y="351466"/>
                </a:moveTo>
                <a:cubicBezTo>
                  <a:pt x="0" y="157357"/>
                  <a:pt x="157357" y="0"/>
                  <a:pt x="351466" y="0"/>
                </a:cubicBezTo>
                <a:cubicBezTo>
                  <a:pt x="545575" y="0"/>
                  <a:pt x="702932" y="157357"/>
                  <a:pt x="702932" y="351466"/>
                </a:cubicBezTo>
                <a:cubicBezTo>
                  <a:pt x="702932" y="545575"/>
                  <a:pt x="545575" y="702932"/>
                  <a:pt x="351466" y="702932"/>
                </a:cubicBezTo>
                <a:cubicBezTo>
                  <a:pt x="157357" y="702932"/>
                  <a:pt x="0" y="545575"/>
                  <a:pt x="0" y="351466"/>
                </a:cubicBezTo>
                <a:close/>
              </a:path>
            </a:pathLst>
          </a:custGeom>
        </p:spPr>
        <p:style>
          <a:lnRef idx="2">
            <a:schemeClr val="accent4">
              <a:hueOff val="1144299"/>
              <a:satOff val="15295"/>
              <a:lumOff val="7395"/>
              <a:alphaOff val="0"/>
            </a:schemeClr>
          </a:lnRef>
          <a:fillRef idx="1">
            <a:schemeClr val="accent4">
              <a:hueOff val="1144299"/>
              <a:satOff val="15295"/>
              <a:lumOff val="7395"/>
              <a:alphaOff val="0"/>
            </a:schemeClr>
          </a:fillRef>
          <a:effectRef idx="0">
            <a:schemeClr val="accent4">
              <a:hueOff val="1144299"/>
              <a:satOff val="15295"/>
              <a:lumOff val="73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745" tIns="115642" rIns="157745" bIns="115642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/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83783-9633-4A89-93A4-0CD5D165DEEA}"/>
              </a:ext>
            </a:extLst>
          </p:cNvPr>
          <p:cNvSpPr/>
          <p:nvPr/>
        </p:nvSpPr>
        <p:spPr>
          <a:xfrm>
            <a:off x="6496692" y="5340139"/>
            <a:ext cx="1673646" cy="72"/>
          </a:xfrm>
          <a:prstGeom prst="rect">
            <a:avLst/>
          </a:prstGeom>
        </p:spPr>
        <p:style>
          <a:lnRef idx="2">
            <a:schemeClr val="accent4">
              <a:hueOff val="1335015"/>
              <a:satOff val="17844"/>
              <a:lumOff val="8628"/>
              <a:alphaOff val="0"/>
            </a:schemeClr>
          </a:lnRef>
          <a:fillRef idx="1">
            <a:schemeClr val="accent4">
              <a:hueOff val="1335015"/>
              <a:satOff val="17844"/>
              <a:lumOff val="8628"/>
              <a:alphaOff val="0"/>
            </a:schemeClr>
          </a:fillRef>
          <a:effectRef idx="0">
            <a:schemeClr val="accent4">
              <a:hueOff val="1335015"/>
              <a:satOff val="17844"/>
              <a:lumOff val="8628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46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3C202C-639C-4AA4-8713-9E4D47AFED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195515"/>
              </p:ext>
            </p:extLst>
          </p:nvPr>
        </p:nvGraphicFramePr>
        <p:xfrm>
          <a:off x="381000" y="204787"/>
          <a:ext cx="8305800" cy="7186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1950"/>
            <a:ext cx="9144000" cy="1303338"/>
          </a:xfrm>
        </p:spPr>
        <p:txBody>
          <a:bodyPr>
            <a:normAutofit/>
          </a:bodyPr>
          <a:lstStyle/>
          <a:p>
            <a:r>
              <a:rPr lang="en-US" dirty="0"/>
              <a:t>Active Waitlist Managed by PHI = 507</a:t>
            </a:r>
            <a:br>
              <a:rPr lang="en-US" dirty="0"/>
            </a:br>
            <a:r>
              <a:rPr lang="en-US" sz="2000" i="1" dirty="0"/>
              <a:t>as of 6/30/2017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75440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Mission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2438400"/>
            <a:ext cx="7130828" cy="382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14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990600" y="296863"/>
            <a:ext cx="6799262" cy="1303337"/>
          </a:xfrm>
        </p:spPr>
        <p:txBody>
          <a:bodyPr/>
          <a:lstStyle/>
          <a:p>
            <a:r>
              <a:rPr lang="en-US" dirty="0"/>
              <a:t>Annual Budget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DD1888B-820E-4868-9B53-D0EE48961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261896"/>
              </p:ext>
            </p:extLst>
          </p:nvPr>
        </p:nvGraphicFramePr>
        <p:xfrm>
          <a:off x="609600" y="1602828"/>
          <a:ext cx="4267200" cy="433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858B46-BFC4-499B-9401-769465BF2E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612071"/>
              </p:ext>
            </p:extLst>
          </p:nvPr>
        </p:nvGraphicFramePr>
        <p:xfrm>
          <a:off x="3810000" y="1981200"/>
          <a:ext cx="4800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04511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1371600"/>
            <a:ext cx="9525000" cy="57150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Fairfax </a:t>
            </a:r>
            <a:r>
              <a:rPr lang="en-US" dirty="0" err="1"/>
              <a:t>CoC</a:t>
            </a:r>
            <a:r>
              <a:rPr lang="en-US" dirty="0"/>
              <a:t> HUD Funding </a:t>
            </a:r>
            <a:br>
              <a:rPr lang="en-US" dirty="0"/>
            </a:br>
            <a:r>
              <a:rPr lang="en-US" dirty="0"/>
              <a:t>$8,918,503	</a:t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36103369"/>
              </p:ext>
            </p:extLst>
          </p:nvPr>
        </p:nvGraphicFramePr>
        <p:xfrm>
          <a:off x="2344738" y="2490788"/>
          <a:ext cx="6799262" cy="344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37E610-7FC4-48DB-ABE3-E3B47E8C4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969912"/>
              </p:ext>
            </p:extLst>
          </p:nvPr>
        </p:nvGraphicFramePr>
        <p:xfrm>
          <a:off x="990600" y="1828800"/>
          <a:ext cx="74676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F6B674-FBC4-4A37-A3FB-760A673547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391826"/>
              </p:ext>
            </p:extLst>
          </p:nvPr>
        </p:nvGraphicFramePr>
        <p:xfrm>
          <a:off x="990600" y="1828800"/>
          <a:ext cx="7467600" cy="474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87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Fundraising Growth</a:t>
            </a:r>
            <a:br>
              <a:rPr lang="en-US" dirty="0"/>
            </a:br>
            <a:r>
              <a:rPr lang="en-US" dirty="0"/>
              <a:t>FY13-FY17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DD4A220-2C04-4CFD-A4EA-327609F255F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76338" y="2490788"/>
          <a:ext cx="6799262" cy="344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89411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D719-E63A-4B43-B89F-4E9152B6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68580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Grant and Special Events</a:t>
            </a:r>
            <a:br>
              <a:rPr lang="en-US" dirty="0"/>
            </a:br>
            <a:r>
              <a:rPr lang="en-US" dirty="0"/>
              <a:t>Revenue Doubled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D5E87-9A61-4450-9663-5233054268C8}"/>
              </a:ext>
            </a:extLst>
          </p:cNvPr>
          <p:cNvGrpSpPr/>
          <p:nvPr/>
        </p:nvGrpSpPr>
        <p:grpSpPr>
          <a:xfrm>
            <a:off x="990600" y="5793200"/>
            <a:ext cx="7467600" cy="414049"/>
            <a:chOff x="986014" y="6096737"/>
            <a:chExt cx="7467600" cy="449847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AB0AF57-78AB-4DD4-AF80-0C00B9EBE65A}"/>
                </a:ext>
              </a:extLst>
            </p:cNvPr>
            <p:cNvSpPr/>
            <p:nvPr/>
          </p:nvSpPr>
          <p:spPr>
            <a:xfrm>
              <a:off x="6553072" y="6133835"/>
              <a:ext cx="342900" cy="412749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A28B2688-F8BB-472B-BDB1-76A9A7C1A78D}"/>
                </a:ext>
              </a:extLst>
            </p:cNvPr>
            <p:cNvSpPr/>
            <p:nvPr/>
          </p:nvSpPr>
          <p:spPr>
            <a:xfrm>
              <a:off x="4938054" y="6096737"/>
              <a:ext cx="342900" cy="412749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E3534BB-11CF-4505-A933-0B47E8439B51}"/>
                </a:ext>
              </a:extLst>
            </p:cNvPr>
            <p:cNvSpPr txBox="1"/>
            <p:nvPr/>
          </p:nvSpPr>
          <p:spPr>
            <a:xfrm>
              <a:off x="1393575" y="6177252"/>
              <a:ext cx="1087160" cy="367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Unsolicited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A49E1B-FBF4-4C7B-B13A-CD10CB5ACF12}"/>
                </a:ext>
              </a:extLst>
            </p:cNvPr>
            <p:cNvSpPr txBox="1"/>
            <p:nvPr/>
          </p:nvSpPr>
          <p:spPr>
            <a:xfrm>
              <a:off x="3343893" y="6136657"/>
              <a:ext cx="1147321" cy="367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Direct Mail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945893-3334-462A-A7EA-23D482C2C57B}"/>
                </a:ext>
              </a:extLst>
            </p:cNvPr>
            <p:cNvSpPr txBox="1"/>
            <p:nvPr/>
          </p:nvSpPr>
          <p:spPr>
            <a:xfrm>
              <a:off x="5368781" y="6145917"/>
              <a:ext cx="1332233" cy="367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Grants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6C4812-879C-46E5-8F5C-160D060F0FF8}"/>
                </a:ext>
              </a:extLst>
            </p:cNvPr>
            <p:cNvSpPr txBox="1"/>
            <p:nvPr/>
          </p:nvSpPr>
          <p:spPr>
            <a:xfrm>
              <a:off x="7033555" y="6133835"/>
              <a:ext cx="1420059" cy="367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Special Events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5B5257BF-E03D-4A6D-9169-C8735C64B51D}"/>
                </a:ext>
              </a:extLst>
            </p:cNvPr>
            <p:cNvSpPr/>
            <p:nvPr/>
          </p:nvSpPr>
          <p:spPr>
            <a:xfrm>
              <a:off x="986014" y="6123694"/>
              <a:ext cx="342900" cy="412749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376C600E-3F6A-471B-8A0A-7474577C053A}"/>
                </a:ext>
              </a:extLst>
            </p:cNvPr>
            <p:cNvSpPr/>
            <p:nvPr/>
          </p:nvSpPr>
          <p:spPr>
            <a:xfrm>
              <a:off x="2978125" y="6124399"/>
              <a:ext cx="342900" cy="412749"/>
            </a:xfrm>
            <a:prstGeom prst="flowChartConnector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037E326-8B5F-422A-8F68-1BDB51684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181" y="2373135"/>
            <a:ext cx="5566103" cy="344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17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459828" y="604345"/>
            <a:ext cx="8229600" cy="914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Revenue Growth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350065"/>
              </p:ext>
            </p:extLst>
          </p:nvPr>
        </p:nvGraphicFramePr>
        <p:xfrm>
          <a:off x="457200" y="1524000"/>
          <a:ext cx="8248650" cy="4672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02D795-8128-40FA-995B-28BD9406F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0644439"/>
              </p:ext>
            </p:extLst>
          </p:nvPr>
        </p:nvGraphicFramePr>
        <p:xfrm>
          <a:off x="304800" y="1219200"/>
          <a:ext cx="8384628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7398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1E622EB-90A8-479F-BA50-647A67CF9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036" r="17500"/>
          <a:stretch/>
        </p:blipFill>
        <p:spPr>
          <a:xfrm rot="21396159">
            <a:off x="1299683" y="1118533"/>
            <a:ext cx="6781800" cy="5489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BCD5-32AC-46AE-98F1-E5263830C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/>
          <a:stretch/>
        </p:blipFill>
        <p:spPr>
          <a:xfrm>
            <a:off x="994883" y="1386154"/>
            <a:ext cx="7391400" cy="4737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5B112D-BD28-4844-83C3-51778B96E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589">
            <a:off x="974795" y="1421843"/>
            <a:ext cx="6741769" cy="4498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91E770-4E6E-4792-80FC-3A063DA91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22">
            <a:off x="815880" y="1319108"/>
            <a:ext cx="7302258" cy="5476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39ED6-3535-416D-9ACA-180631C860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4" y="923020"/>
            <a:ext cx="7769379" cy="5827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228600"/>
            <a:ext cx="6799262" cy="1303337"/>
          </a:xfrm>
        </p:spPr>
        <p:txBody>
          <a:bodyPr/>
          <a:lstStyle/>
          <a:p>
            <a:r>
              <a:rPr lang="en-US" dirty="0"/>
              <a:t>Advocacy Highlights	</a:t>
            </a:r>
          </a:p>
        </p:txBody>
      </p:sp>
    </p:spTree>
    <p:extLst>
      <p:ext uri="{BB962C8B-B14F-4D97-AF65-F5344CB8AC3E}">
        <p14:creationId xmlns:p14="http://schemas.microsoft.com/office/powerpoint/2010/main" val="24383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FY2017 Advocacy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4" y="2490135"/>
            <a:ext cx="7128935" cy="383446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/>
              <a:t>Pathways Consumer Advisory Council (CAC) Housing Day trip to the General Assembly in Richmond</a:t>
            </a:r>
          </a:p>
          <a:p>
            <a:r>
              <a:rPr lang="en-US" dirty="0"/>
              <a:t>Pathways CAC Federal Housing Day trip to Capitol Hill in Washington D.C.</a:t>
            </a:r>
            <a:endParaRPr dirty="0"/>
          </a:p>
          <a:p>
            <a:r>
              <a:rPr lang="en-US" dirty="0"/>
              <a:t>Presentation of Housing Needs White Paper to Fairfax CSB Board on behalf of Fairfax County Long Term Care Coordinating Council (LTCCC) and Concerned Fairfax</a:t>
            </a:r>
          </a:p>
          <a:p>
            <a:r>
              <a:rPr lang="en-US" dirty="0"/>
              <a:t>Pathways CAC videos for website</a:t>
            </a:r>
          </a:p>
          <a:p>
            <a:r>
              <a:rPr lang="en-US" dirty="0"/>
              <a:t>Steps to Pathways Seminars</a:t>
            </a:r>
          </a:p>
          <a:p>
            <a:r>
              <a:rPr lang="en-US" dirty="0"/>
              <a:t>Virginia Association of Community Based Providers (VACBP)- Transition to Managed Care </a:t>
            </a:r>
          </a:p>
          <a:p>
            <a:r>
              <a:rPr lang="en-US" dirty="0"/>
              <a:t>VACBP- QMHP Registration </a:t>
            </a:r>
          </a:p>
          <a:p>
            <a:r>
              <a:rPr lang="en-US" dirty="0"/>
              <a:t>VACBP- Injecting New Quality Measures in Behavioral Health Treatment</a:t>
            </a:r>
          </a:p>
        </p:txBody>
      </p:sp>
    </p:spTree>
    <p:extLst>
      <p:ext uri="{BB962C8B-B14F-4D97-AF65-F5344CB8AC3E}">
        <p14:creationId xmlns:p14="http://schemas.microsoft.com/office/powerpoint/2010/main" val="1856746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1"/>
            <a:ext cx="6832600" cy="990599"/>
          </a:xfrm>
        </p:spPr>
        <p:txBody>
          <a:bodyPr/>
          <a:lstStyle/>
          <a:p>
            <a:r>
              <a:rPr lang="en-US" dirty="0"/>
              <a:t>Agency Advocacy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010400" cy="42672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4000" b="1" dirty="0"/>
              <a:t>Priority # 1</a:t>
            </a:r>
          </a:p>
          <a:p>
            <a:pPr marL="0" indent="0">
              <a:buNone/>
            </a:pPr>
            <a:r>
              <a:rPr lang="en-US" sz="4000" dirty="0"/>
              <a:t>Proposed changes to eligibility criteria for mental health skills building will eliminate many individuals from qualifying for this service and impact Pathways’ ability to serve those in need of services.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Priority # 2</a:t>
            </a:r>
          </a:p>
          <a:p>
            <a:pPr marL="0" indent="0">
              <a:buNone/>
            </a:pPr>
            <a:r>
              <a:rPr lang="en-US" sz="4000" dirty="0"/>
              <a:t>Private providers such as Pathways provide case management services but only CSBs can be reimbursed for these services in Virginia.  Private providers can provide increased access at a lower cost.</a:t>
            </a:r>
          </a:p>
        </p:txBody>
      </p:sp>
    </p:spTree>
    <p:extLst>
      <p:ext uri="{BB962C8B-B14F-4D97-AF65-F5344CB8AC3E}">
        <p14:creationId xmlns:p14="http://schemas.microsoft.com/office/powerpoint/2010/main" val="3589886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ss"/>
          <p:cNvSpPr>
            <a:spLocks noChangeArrowheads="1"/>
          </p:cNvSpPr>
          <p:nvPr/>
        </p:nvSpPr>
        <p:spPr bwMode="auto">
          <a:xfrm>
            <a:off x="0" y="4906962"/>
            <a:ext cx="9144000" cy="195103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83" name="sidewalk"/>
          <p:cNvGrpSpPr/>
          <p:nvPr/>
        </p:nvGrpSpPr>
        <p:grpSpPr>
          <a:xfrm>
            <a:off x="439836" y="5711825"/>
            <a:ext cx="1812925" cy="1146175"/>
            <a:chOff x="2930525" y="5043488"/>
            <a:chExt cx="1812925" cy="1146175"/>
          </a:xfrm>
        </p:grpSpPr>
        <p:sp>
          <p:nvSpPr>
            <p:cNvPr id="84" name="sidewalk piece"/>
            <p:cNvSpPr>
              <a:spLocks/>
            </p:cNvSpPr>
            <p:nvPr/>
          </p:nvSpPr>
          <p:spPr bwMode="auto">
            <a:xfrm>
              <a:off x="3238500" y="5043488"/>
              <a:ext cx="1193800" cy="215900"/>
            </a:xfrm>
            <a:custGeom>
              <a:avLst/>
              <a:gdLst>
                <a:gd name="T0" fmla="*/ 708 w 752"/>
                <a:gd name="T1" fmla="*/ 0 h 136"/>
                <a:gd name="T2" fmla="*/ 46 w 752"/>
                <a:gd name="T3" fmla="*/ 0 h 136"/>
                <a:gd name="T4" fmla="*/ 0 w 752"/>
                <a:gd name="T5" fmla="*/ 136 h 136"/>
                <a:gd name="T6" fmla="*/ 752 w 752"/>
                <a:gd name="T7" fmla="*/ 136 h 136"/>
                <a:gd name="T8" fmla="*/ 708 w 752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136">
                  <a:moveTo>
                    <a:pt x="708" y="0"/>
                  </a:moveTo>
                  <a:lnTo>
                    <a:pt x="46" y="0"/>
                  </a:lnTo>
                  <a:lnTo>
                    <a:pt x="0" y="136"/>
                  </a:lnTo>
                  <a:lnTo>
                    <a:pt x="752" y="13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sidewalk piece"/>
            <p:cNvSpPr>
              <a:spLocks/>
            </p:cNvSpPr>
            <p:nvPr/>
          </p:nvSpPr>
          <p:spPr bwMode="auto">
            <a:xfrm>
              <a:off x="3079750" y="5284788"/>
              <a:ext cx="1511300" cy="450850"/>
            </a:xfrm>
            <a:custGeom>
              <a:avLst/>
              <a:gdLst>
                <a:gd name="T0" fmla="*/ 858 w 952"/>
                <a:gd name="T1" fmla="*/ 0 h 284"/>
                <a:gd name="T2" fmla="*/ 96 w 952"/>
                <a:gd name="T3" fmla="*/ 0 h 284"/>
                <a:gd name="T4" fmla="*/ 0 w 952"/>
                <a:gd name="T5" fmla="*/ 284 h 284"/>
                <a:gd name="T6" fmla="*/ 952 w 952"/>
                <a:gd name="T7" fmla="*/ 284 h 284"/>
                <a:gd name="T8" fmla="*/ 858 w 952"/>
                <a:gd name="T9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2" h="284">
                  <a:moveTo>
                    <a:pt x="858" y="0"/>
                  </a:moveTo>
                  <a:lnTo>
                    <a:pt x="96" y="0"/>
                  </a:lnTo>
                  <a:lnTo>
                    <a:pt x="0" y="284"/>
                  </a:lnTo>
                  <a:lnTo>
                    <a:pt x="952" y="28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sidewalk piece"/>
            <p:cNvSpPr>
              <a:spLocks/>
            </p:cNvSpPr>
            <p:nvPr/>
          </p:nvSpPr>
          <p:spPr bwMode="auto">
            <a:xfrm>
              <a:off x="2930525" y="5761038"/>
              <a:ext cx="1812925" cy="428625"/>
            </a:xfrm>
            <a:custGeom>
              <a:avLst/>
              <a:gdLst>
                <a:gd name="T0" fmla="*/ 1142 w 1142"/>
                <a:gd name="T1" fmla="*/ 270 h 270"/>
                <a:gd name="T2" fmla="*/ 1052 w 1142"/>
                <a:gd name="T3" fmla="*/ 0 h 270"/>
                <a:gd name="T4" fmla="*/ 90 w 1142"/>
                <a:gd name="T5" fmla="*/ 0 h 270"/>
                <a:gd name="T6" fmla="*/ 0 w 1142"/>
                <a:gd name="T7" fmla="*/ 270 h 270"/>
                <a:gd name="T8" fmla="*/ 1142 w 1142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270">
                  <a:moveTo>
                    <a:pt x="1142" y="270"/>
                  </a:moveTo>
                  <a:lnTo>
                    <a:pt x="1052" y="0"/>
                  </a:lnTo>
                  <a:lnTo>
                    <a:pt x="90" y="0"/>
                  </a:lnTo>
                  <a:lnTo>
                    <a:pt x="0" y="270"/>
                  </a:lnTo>
                  <a:lnTo>
                    <a:pt x="1142" y="2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sidewalk piece"/>
            <p:cNvSpPr>
              <a:spLocks/>
            </p:cNvSpPr>
            <p:nvPr/>
          </p:nvSpPr>
          <p:spPr bwMode="auto">
            <a:xfrm>
              <a:off x="3073400" y="5735638"/>
              <a:ext cx="1527175" cy="25400"/>
            </a:xfrm>
            <a:custGeom>
              <a:avLst/>
              <a:gdLst>
                <a:gd name="T0" fmla="*/ 956 w 962"/>
                <a:gd name="T1" fmla="*/ 0 h 16"/>
                <a:gd name="T2" fmla="*/ 4 w 962"/>
                <a:gd name="T3" fmla="*/ 0 h 16"/>
                <a:gd name="T4" fmla="*/ 0 w 962"/>
                <a:gd name="T5" fmla="*/ 16 h 16"/>
                <a:gd name="T6" fmla="*/ 962 w 962"/>
                <a:gd name="T7" fmla="*/ 16 h 16"/>
                <a:gd name="T8" fmla="*/ 956 w 9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2" h="16">
                  <a:moveTo>
                    <a:pt x="9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962" y="16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sidewalk piece"/>
            <p:cNvSpPr>
              <a:spLocks/>
            </p:cNvSpPr>
            <p:nvPr/>
          </p:nvSpPr>
          <p:spPr bwMode="auto">
            <a:xfrm>
              <a:off x="3232150" y="5259388"/>
              <a:ext cx="1209675" cy="25400"/>
            </a:xfrm>
            <a:custGeom>
              <a:avLst/>
              <a:gdLst>
                <a:gd name="T0" fmla="*/ 756 w 762"/>
                <a:gd name="T1" fmla="*/ 0 h 16"/>
                <a:gd name="T2" fmla="*/ 4 w 762"/>
                <a:gd name="T3" fmla="*/ 0 h 16"/>
                <a:gd name="T4" fmla="*/ 0 w 762"/>
                <a:gd name="T5" fmla="*/ 16 h 16"/>
                <a:gd name="T6" fmla="*/ 762 w 762"/>
                <a:gd name="T7" fmla="*/ 16 h 16"/>
                <a:gd name="T8" fmla="*/ 756 w 76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2" h="16">
                  <a:moveTo>
                    <a:pt x="756" y="0"/>
                  </a:moveTo>
                  <a:lnTo>
                    <a:pt x="4" y="0"/>
                  </a:lnTo>
                  <a:lnTo>
                    <a:pt x="0" y="16"/>
                  </a:lnTo>
                  <a:lnTo>
                    <a:pt x="762" y="16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cloud"/>
          <p:cNvSpPr>
            <a:spLocks/>
          </p:cNvSpPr>
          <p:nvPr/>
        </p:nvSpPr>
        <p:spPr bwMode="auto">
          <a:xfrm>
            <a:off x="-1903421" y="-702341"/>
            <a:ext cx="3506349" cy="2741918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cloud"/>
          <p:cNvSpPr>
            <a:spLocks/>
          </p:cNvSpPr>
          <p:nvPr/>
        </p:nvSpPr>
        <p:spPr bwMode="auto">
          <a:xfrm>
            <a:off x="3740969" y="-206821"/>
            <a:ext cx="4103374" cy="3208783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3" name="chimney"/>
          <p:cNvGrpSpPr/>
          <p:nvPr/>
        </p:nvGrpSpPr>
        <p:grpSpPr>
          <a:xfrm>
            <a:off x="2682059" y="1936749"/>
            <a:ext cx="660400" cy="1220788"/>
            <a:chOff x="5267325" y="1936749"/>
            <a:chExt cx="660400" cy="1220788"/>
          </a:xfrm>
        </p:grpSpPr>
        <p:sp>
          <p:nvSpPr>
            <p:cNvPr id="14" name="chimney piece"/>
            <p:cNvSpPr>
              <a:spLocks noChangeArrowheads="1"/>
            </p:cNvSpPr>
            <p:nvPr/>
          </p:nvSpPr>
          <p:spPr bwMode="auto">
            <a:xfrm>
              <a:off x="5346700" y="1936749"/>
              <a:ext cx="501650" cy="12207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chimney piece"/>
            <p:cNvSpPr>
              <a:spLocks noChangeArrowheads="1"/>
            </p:cNvSpPr>
            <p:nvPr/>
          </p:nvSpPr>
          <p:spPr bwMode="auto">
            <a:xfrm>
              <a:off x="5267325" y="1936749"/>
              <a:ext cx="660400" cy="1714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82" name="frame"/>
          <p:cNvSpPr>
            <a:spLocks noEditPoints="1"/>
          </p:cNvSpPr>
          <p:nvPr/>
        </p:nvSpPr>
        <p:spPr bwMode="auto">
          <a:xfrm>
            <a:off x="369496" y="2088743"/>
            <a:ext cx="3131937" cy="3159572"/>
          </a:xfrm>
          <a:custGeom>
            <a:avLst/>
            <a:gdLst>
              <a:gd name="T0" fmla="*/ 1671 w 2040"/>
              <a:gd name="T1" fmla="*/ 630 h 2058"/>
              <a:gd name="T2" fmla="*/ 1089 w 2040"/>
              <a:gd name="T3" fmla="*/ 68 h 2058"/>
              <a:gd name="T4" fmla="*/ 951 w 2040"/>
              <a:gd name="T5" fmla="*/ 68 h 2058"/>
              <a:gd name="T6" fmla="*/ 368 w 2040"/>
              <a:gd name="T7" fmla="*/ 630 h 2058"/>
              <a:gd name="T8" fmla="*/ 0 w 2040"/>
              <a:gd name="T9" fmla="*/ 988 h 2058"/>
              <a:gd name="T10" fmla="*/ 0 w 2040"/>
              <a:gd name="T11" fmla="*/ 1055 h 2058"/>
              <a:gd name="T12" fmla="*/ 248 w 2040"/>
              <a:gd name="T13" fmla="*/ 2058 h 2058"/>
              <a:gd name="T14" fmla="*/ 869 w 2040"/>
              <a:gd name="T15" fmla="*/ 2058 h 2058"/>
              <a:gd name="T16" fmla="*/ 1175 w 2040"/>
              <a:gd name="T17" fmla="*/ 2058 h 2058"/>
              <a:gd name="T18" fmla="*/ 1692 w 2040"/>
              <a:gd name="T19" fmla="*/ 2058 h 2058"/>
              <a:gd name="T20" fmla="*/ 2040 w 2040"/>
              <a:gd name="T21" fmla="*/ 2058 h 2058"/>
              <a:gd name="T22" fmla="*/ 1702 w 2040"/>
              <a:gd name="T23" fmla="*/ 660 h 2058"/>
              <a:gd name="T24" fmla="*/ 1468 w 2040"/>
              <a:gd name="T25" fmla="*/ 1011 h 2058"/>
              <a:gd name="T26" fmla="*/ 1162 w 2040"/>
              <a:gd name="T27" fmla="*/ 202 h 2058"/>
              <a:gd name="T28" fmla="*/ 1437 w 2040"/>
              <a:gd name="T29" fmla="*/ 1055 h 2058"/>
              <a:gd name="T30" fmla="*/ 1219 w 2040"/>
              <a:gd name="T31" fmla="*/ 1159 h 2058"/>
              <a:gd name="T32" fmla="*/ 1437 w 2040"/>
              <a:gd name="T33" fmla="*/ 1055 h 2058"/>
              <a:gd name="T34" fmla="*/ 678 w 2040"/>
              <a:gd name="T35" fmla="*/ 1011 h 2058"/>
              <a:gd name="T36" fmla="*/ 391 w 2040"/>
              <a:gd name="T37" fmla="*/ 673 h 2058"/>
              <a:gd name="T38" fmla="*/ 657 w 2040"/>
              <a:gd name="T39" fmla="*/ 1055 h 2058"/>
              <a:gd name="T40" fmla="*/ 480 w 2040"/>
              <a:gd name="T41" fmla="*/ 1159 h 2058"/>
              <a:gd name="T42" fmla="*/ 657 w 2040"/>
              <a:gd name="T43" fmla="*/ 1055 h 2058"/>
              <a:gd name="T44" fmla="*/ 44 w 2040"/>
              <a:gd name="T45" fmla="*/ 2011 h 2058"/>
              <a:gd name="T46" fmla="*/ 248 w 2040"/>
              <a:gd name="T47" fmla="*/ 1055 h 2058"/>
              <a:gd name="T48" fmla="*/ 44 w 2040"/>
              <a:gd name="T49" fmla="*/ 1011 h 2058"/>
              <a:gd name="T50" fmla="*/ 360 w 2040"/>
              <a:gd name="T51" fmla="*/ 701 h 2058"/>
              <a:gd name="T52" fmla="*/ 44 w 2040"/>
              <a:gd name="T53" fmla="*/ 1011 h 2058"/>
              <a:gd name="T54" fmla="*/ 435 w 2040"/>
              <a:gd name="T55" fmla="*/ 1159 h 2058"/>
              <a:gd name="T56" fmla="*/ 293 w 2040"/>
              <a:gd name="T57" fmla="*/ 1055 h 2058"/>
              <a:gd name="T58" fmla="*/ 869 w 2040"/>
              <a:gd name="T59" fmla="*/ 2011 h 2058"/>
              <a:gd name="T60" fmla="*/ 293 w 2040"/>
              <a:gd name="T61" fmla="*/ 1204 h 2058"/>
              <a:gd name="T62" fmla="*/ 869 w 2040"/>
              <a:gd name="T63" fmla="*/ 2011 h 2058"/>
              <a:gd name="T64" fmla="*/ 702 w 2040"/>
              <a:gd name="T65" fmla="*/ 1159 h 2058"/>
              <a:gd name="T66" fmla="*/ 869 w 2040"/>
              <a:gd name="T67" fmla="*/ 1055 h 2058"/>
              <a:gd name="T68" fmla="*/ 1175 w 2040"/>
              <a:gd name="T69" fmla="*/ 2011 h 2058"/>
              <a:gd name="T70" fmla="*/ 914 w 2040"/>
              <a:gd name="T71" fmla="*/ 1055 h 2058"/>
              <a:gd name="T72" fmla="*/ 1175 w 2040"/>
              <a:gd name="T73" fmla="*/ 2011 h 2058"/>
              <a:gd name="T74" fmla="*/ 930 w 2040"/>
              <a:gd name="T75" fmla="*/ 149 h 2058"/>
              <a:gd name="T76" fmla="*/ 1107 w 2040"/>
              <a:gd name="T77" fmla="*/ 149 h 2058"/>
              <a:gd name="T78" fmla="*/ 718 w 2040"/>
              <a:gd name="T79" fmla="*/ 1011 h 2058"/>
              <a:gd name="T80" fmla="*/ 1219 w 2040"/>
              <a:gd name="T81" fmla="*/ 2011 h 2058"/>
              <a:gd name="T82" fmla="*/ 1437 w 2040"/>
              <a:gd name="T83" fmla="*/ 1844 h 2058"/>
              <a:gd name="T84" fmla="*/ 1692 w 2040"/>
              <a:gd name="T85" fmla="*/ 2011 h 2058"/>
              <a:gd name="T86" fmla="*/ 1482 w 2040"/>
              <a:gd name="T87" fmla="*/ 1844 h 2058"/>
              <a:gd name="T88" fmla="*/ 1692 w 2040"/>
              <a:gd name="T89" fmla="*/ 2011 h 2058"/>
              <a:gd name="T90" fmla="*/ 1219 w 2040"/>
              <a:gd name="T91" fmla="*/ 1799 h 2058"/>
              <a:gd name="T92" fmla="*/ 1692 w 2040"/>
              <a:gd name="T93" fmla="*/ 1204 h 2058"/>
              <a:gd name="T94" fmla="*/ 1692 w 2040"/>
              <a:gd name="T95" fmla="*/ 1159 h 2058"/>
              <a:gd name="T96" fmla="*/ 1482 w 2040"/>
              <a:gd name="T97" fmla="*/ 1055 h 2058"/>
              <a:gd name="T98" fmla="*/ 1692 w 2040"/>
              <a:gd name="T99" fmla="*/ 1159 h 2058"/>
              <a:gd name="T100" fmla="*/ 1737 w 2040"/>
              <a:gd name="T101" fmla="*/ 2011 h 2058"/>
              <a:gd name="T102" fmla="*/ 1995 w 2040"/>
              <a:gd name="T103" fmla="*/ 1055 h 2058"/>
              <a:gd name="T104" fmla="*/ 1995 w 2040"/>
              <a:gd name="T105" fmla="*/ 1011 h 2058"/>
              <a:gd name="T106" fmla="*/ 1680 w 2040"/>
              <a:gd name="T107" fmla="*/ 701 h 2058"/>
              <a:gd name="T108" fmla="*/ 1995 w 2040"/>
              <a:gd name="T109" fmla="*/ 1011 h 2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040" h="2058">
                <a:moveTo>
                  <a:pt x="1702" y="660"/>
                </a:moveTo>
                <a:lnTo>
                  <a:pt x="1671" y="630"/>
                </a:lnTo>
                <a:lnTo>
                  <a:pt x="1144" y="121"/>
                </a:lnTo>
                <a:lnTo>
                  <a:pt x="1089" y="68"/>
                </a:lnTo>
                <a:lnTo>
                  <a:pt x="1020" y="0"/>
                </a:lnTo>
                <a:lnTo>
                  <a:pt x="951" y="68"/>
                </a:lnTo>
                <a:lnTo>
                  <a:pt x="896" y="121"/>
                </a:lnTo>
                <a:lnTo>
                  <a:pt x="368" y="630"/>
                </a:lnTo>
                <a:lnTo>
                  <a:pt x="338" y="660"/>
                </a:lnTo>
                <a:lnTo>
                  <a:pt x="0" y="988"/>
                </a:lnTo>
                <a:lnTo>
                  <a:pt x="0" y="1011"/>
                </a:lnTo>
                <a:lnTo>
                  <a:pt x="0" y="1055"/>
                </a:lnTo>
                <a:lnTo>
                  <a:pt x="0" y="2058"/>
                </a:lnTo>
                <a:lnTo>
                  <a:pt x="248" y="2058"/>
                </a:lnTo>
                <a:lnTo>
                  <a:pt x="293" y="2058"/>
                </a:lnTo>
                <a:lnTo>
                  <a:pt x="869" y="2058"/>
                </a:lnTo>
                <a:lnTo>
                  <a:pt x="914" y="2058"/>
                </a:lnTo>
                <a:lnTo>
                  <a:pt x="1175" y="2058"/>
                </a:lnTo>
                <a:lnTo>
                  <a:pt x="1219" y="2058"/>
                </a:lnTo>
                <a:lnTo>
                  <a:pt x="1692" y="2058"/>
                </a:lnTo>
                <a:lnTo>
                  <a:pt x="1737" y="2058"/>
                </a:lnTo>
                <a:lnTo>
                  <a:pt x="2040" y="2058"/>
                </a:lnTo>
                <a:lnTo>
                  <a:pt x="2040" y="988"/>
                </a:lnTo>
                <a:lnTo>
                  <a:pt x="1702" y="660"/>
                </a:lnTo>
                <a:close/>
                <a:moveTo>
                  <a:pt x="1649" y="673"/>
                </a:moveTo>
                <a:lnTo>
                  <a:pt x="1468" y="1011"/>
                </a:lnTo>
                <a:lnTo>
                  <a:pt x="1362" y="1011"/>
                </a:lnTo>
                <a:lnTo>
                  <a:pt x="1162" y="202"/>
                </a:lnTo>
                <a:lnTo>
                  <a:pt x="1649" y="673"/>
                </a:lnTo>
                <a:close/>
                <a:moveTo>
                  <a:pt x="1437" y="1055"/>
                </a:moveTo>
                <a:lnTo>
                  <a:pt x="1437" y="1159"/>
                </a:lnTo>
                <a:lnTo>
                  <a:pt x="1219" y="1159"/>
                </a:lnTo>
                <a:lnTo>
                  <a:pt x="1219" y="1055"/>
                </a:lnTo>
                <a:lnTo>
                  <a:pt x="1437" y="1055"/>
                </a:lnTo>
                <a:close/>
                <a:moveTo>
                  <a:pt x="875" y="202"/>
                </a:moveTo>
                <a:lnTo>
                  <a:pt x="678" y="1011"/>
                </a:lnTo>
                <a:lnTo>
                  <a:pt x="572" y="1011"/>
                </a:lnTo>
                <a:lnTo>
                  <a:pt x="391" y="673"/>
                </a:lnTo>
                <a:lnTo>
                  <a:pt x="875" y="202"/>
                </a:lnTo>
                <a:close/>
                <a:moveTo>
                  <a:pt x="657" y="1055"/>
                </a:moveTo>
                <a:lnTo>
                  <a:pt x="657" y="1159"/>
                </a:lnTo>
                <a:lnTo>
                  <a:pt x="480" y="1159"/>
                </a:lnTo>
                <a:lnTo>
                  <a:pt x="480" y="1055"/>
                </a:lnTo>
                <a:lnTo>
                  <a:pt x="657" y="1055"/>
                </a:lnTo>
                <a:close/>
                <a:moveTo>
                  <a:pt x="248" y="2011"/>
                </a:moveTo>
                <a:lnTo>
                  <a:pt x="44" y="2011"/>
                </a:lnTo>
                <a:lnTo>
                  <a:pt x="44" y="1055"/>
                </a:lnTo>
                <a:lnTo>
                  <a:pt x="248" y="1055"/>
                </a:lnTo>
                <a:lnTo>
                  <a:pt x="248" y="2011"/>
                </a:lnTo>
                <a:close/>
                <a:moveTo>
                  <a:pt x="44" y="1011"/>
                </a:moveTo>
                <a:lnTo>
                  <a:pt x="44" y="1007"/>
                </a:lnTo>
                <a:lnTo>
                  <a:pt x="360" y="701"/>
                </a:lnTo>
                <a:lnTo>
                  <a:pt x="525" y="1011"/>
                </a:lnTo>
                <a:lnTo>
                  <a:pt x="44" y="1011"/>
                </a:lnTo>
                <a:close/>
                <a:moveTo>
                  <a:pt x="435" y="1055"/>
                </a:moveTo>
                <a:lnTo>
                  <a:pt x="435" y="1159"/>
                </a:lnTo>
                <a:lnTo>
                  <a:pt x="293" y="1159"/>
                </a:lnTo>
                <a:lnTo>
                  <a:pt x="293" y="1055"/>
                </a:lnTo>
                <a:lnTo>
                  <a:pt x="435" y="1055"/>
                </a:lnTo>
                <a:close/>
                <a:moveTo>
                  <a:pt x="869" y="2011"/>
                </a:moveTo>
                <a:lnTo>
                  <a:pt x="293" y="2011"/>
                </a:lnTo>
                <a:lnTo>
                  <a:pt x="293" y="1204"/>
                </a:lnTo>
                <a:lnTo>
                  <a:pt x="869" y="1204"/>
                </a:lnTo>
                <a:lnTo>
                  <a:pt x="869" y="2011"/>
                </a:lnTo>
                <a:close/>
                <a:moveTo>
                  <a:pt x="869" y="1159"/>
                </a:moveTo>
                <a:lnTo>
                  <a:pt x="702" y="1159"/>
                </a:lnTo>
                <a:lnTo>
                  <a:pt x="702" y="1055"/>
                </a:lnTo>
                <a:lnTo>
                  <a:pt x="869" y="1055"/>
                </a:lnTo>
                <a:lnTo>
                  <a:pt x="869" y="1159"/>
                </a:lnTo>
                <a:close/>
                <a:moveTo>
                  <a:pt x="1175" y="2011"/>
                </a:moveTo>
                <a:lnTo>
                  <a:pt x="914" y="2011"/>
                </a:lnTo>
                <a:lnTo>
                  <a:pt x="914" y="1055"/>
                </a:lnTo>
                <a:lnTo>
                  <a:pt x="1175" y="1055"/>
                </a:lnTo>
                <a:lnTo>
                  <a:pt x="1175" y="2011"/>
                </a:lnTo>
                <a:close/>
                <a:moveTo>
                  <a:pt x="718" y="1011"/>
                </a:moveTo>
                <a:lnTo>
                  <a:pt x="930" y="149"/>
                </a:lnTo>
                <a:lnTo>
                  <a:pt x="1020" y="64"/>
                </a:lnTo>
                <a:lnTo>
                  <a:pt x="1107" y="149"/>
                </a:lnTo>
                <a:lnTo>
                  <a:pt x="1319" y="1011"/>
                </a:lnTo>
                <a:lnTo>
                  <a:pt x="718" y="1011"/>
                </a:lnTo>
                <a:close/>
                <a:moveTo>
                  <a:pt x="1437" y="2011"/>
                </a:moveTo>
                <a:lnTo>
                  <a:pt x="1219" y="2011"/>
                </a:lnTo>
                <a:lnTo>
                  <a:pt x="1219" y="1844"/>
                </a:lnTo>
                <a:lnTo>
                  <a:pt x="1437" y="1844"/>
                </a:lnTo>
                <a:lnTo>
                  <a:pt x="1437" y="2011"/>
                </a:lnTo>
                <a:close/>
                <a:moveTo>
                  <a:pt x="1692" y="2011"/>
                </a:moveTo>
                <a:lnTo>
                  <a:pt x="1482" y="2011"/>
                </a:lnTo>
                <a:lnTo>
                  <a:pt x="1482" y="1844"/>
                </a:lnTo>
                <a:lnTo>
                  <a:pt x="1692" y="1844"/>
                </a:lnTo>
                <a:lnTo>
                  <a:pt x="1692" y="2011"/>
                </a:lnTo>
                <a:close/>
                <a:moveTo>
                  <a:pt x="1692" y="1799"/>
                </a:moveTo>
                <a:lnTo>
                  <a:pt x="1219" y="1799"/>
                </a:lnTo>
                <a:lnTo>
                  <a:pt x="1219" y="1204"/>
                </a:lnTo>
                <a:lnTo>
                  <a:pt x="1692" y="1204"/>
                </a:lnTo>
                <a:lnTo>
                  <a:pt x="1692" y="1799"/>
                </a:lnTo>
                <a:close/>
                <a:moveTo>
                  <a:pt x="1692" y="1159"/>
                </a:moveTo>
                <a:lnTo>
                  <a:pt x="1482" y="1159"/>
                </a:lnTo>
                <a:lnTo>
                  <a:pt x="1482" y="1055"/>
                </a:lnTo>
                <a:lnTo>
                  <a:pt x="1692" y="1055"/>
                </a:lnTo>
                <a:lnTo>
                  <a:pt x="1692" y="1159"/>
                </a:lnTo>
                <a:close/>
                <a:moveTo>
                  <a:pt x="1995" y="2011"/>
                </a:moveTo>
                <a:lnTo>
                  <a:pt x="1737" y="2011"/>
                </a:lnTo>
                <a:lnTo>
                  <a:pt x="1737" y="1055"/>
                </a:lnTo>
                <a:lnTo>
                  <a:pt x="1995" y="1055"/>
                </a:lnTo>
                <a:lnTo>
                  <a:pt x="1995" y="2011"/>
                </a:lnTo>
                <a:close/>
                <a:moveTo>
                  <a:pt x="1995" y="1011"/>
                </a:moveTo>
                <a:lnTo>
                  <a:pt x="1515" y="1011"/>
                </a:lnTo>
                <a:lnTo>
                  <a:pt x="1680" y="701"/>
                </a:lnTo>
                <a:lnTo>
                  <a:pt x="1995" y="1007"/>
                </a:lnTo>
                <a:lnTo>
                  <a:pt x="1995" y="101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house"/>
          <p:cNvSpPr>
            <a:spLocks/>
          </p:cNvSpPr>
          <p:nvPr/>
        </p:nvSpPr>
        <p:spPr bwMode="auto">
          <a:xfrm>
            <a:off x="338909" y="2031999"/>
            <a:ext cx="3200400" cy="3221038"/>
          </a:xfrm>
          <a:custGeom>
            <a:avLst/>
            <a:gdLst>
              <a:gd name="T0" fmla="*/ 1008 w 2016"/>
              <a:gd name="T1" fmla="*/ 0 h 2029"/>
              <a:gd name="T2" fmla="*/ 0 w 2016"/>
              <a:gd name="T3" fmla="*/ 969 h 2029"/>
              <a:gd name="T4" fmla="*/ 0 w 2016"/>
              <a:gd name="T5" fmla="*/ 2029 h 2029"/>
              <a:gd name="T6" fmla="*/ 2016 w 2016"/>
              <a:gd name="T7" fmla="*/ 2029 h 2029"/>
              <a:gd name="T8" fmla="*/ 2016 w 2016"/>
              <a:gd name="T9" fmla="*/ 969 h 2029"/>
              <a:gd name="T10" fmla="*/ 1008 w 2016"/>
              <a:gd name="T11" fmla="*/ 0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16" h="2029">
                <a:moveTo>
                  <a:pt x="1008" y="0"/>
                </a:moveTo>
                <a:lnTo>
                  <a:pt x="0" y="969"/>
                </a:lnTo>
                <a:lnTo>
                  <a:pt x="0" y="2029"/>
                </a:lnTo>
                <a:lnTo>
                  <a:pt x="2016" y="2029"/>
                </a:lnTo>
                <a:lnTo>
                  <a:pt x="2016" y="969"/>
                </a:lnTo>
                <a:lnTo>
                  <a:pt x="1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door trim"/>
          <p:cNvSpPr>
            <a:spLocks noEditPoints="1"/>
          </p:cNvSpPr>
          <p:nvPr/>
        </p:nvSpPr>
        <p:spPr bwMode="auto">
          <a:xfrm>
            <a:off x="751659" y="3864746"/>
            <a:ext cx="1016000" cy="1473200"/>
          </a:xfrm>
          <a:custGeom>
            <a:avLst/>
            <a:gdLst>
              <a:gd name="T0" fmla="*/ 608 w 640"/>
              <a:gd name="T1" fmla="*/ 32 h 928"/>
              <a:gd name="T2" fmla="*/ 608 w 640"/>
              <a:gd name="T3" fmla="*/ 896 h 928"/>
              <a:gd name="T4" fmla="*/ 32 w 640"/>
              <a:gd name="T5" fmla="*/ 896 h 928"/>
              <a:gd name="T6" fmla="*/ 32 w 640"/>
              <a:gd name="T7" fmla="*/ 32 h 928"/>
              <a:gd name="T8" fmla="*/ 608 w 640"/>
              <a:gd name="T9" fmla="*/ 32 h 928"/>
              <a:gd name="T10" fmla="*/ 640 w 640"/>
              <a:gd name="T11" fmla="*/ 0 h 928"/>
              <a:gd name="T12" fmla="*/ 608 w 640"/>
              <a:gd name="T13" fmla="*/ 0 h 928"/>
              <a:gd name="T14" fmla="*/ 32 w 640"/>
              <a:gd name="T15" fmla="*/ 0 h 928"/>
              <a:gd name="T16" fmla="*/ 0 w 640"/>
              <a:gd name="T17" fmla="*/ 0 h 928"/>
              <a:gd name="T18" fmla="*/ 0 w 640"/>
              <a:gd name="T19" fmla="*/ 32 h 928"/>
              <a:gd name="T20" fmla="*/ 0 w 640"/>
              <a:gd name="T21" fmla="*/ 896 h 928"/>
              <a:gd name="T22" fmla="*/ 0 w 640"/>
              <a:gd name="T23" fmla="*/ 928 h 928"/>
              <a:gd name="T24" fmla="*/ 32 w 640"/>
              <a:gd name="T25" fmla="*/ 928 h 928"/>
              <a:gd name="T26" fmla="*/ 608 w 640"/>
              <a:gd name="T27" fmla="*/ 928 h 928"/>
              <a:gd name="T28" fmla="*/ 640 w 640"/>
              <a:gd name="T29" fmla="*/ 928 h 928"/>
              <a:gd name="T30" fmla="*/ 640 w 640"/>
              <a:gd name="T31" fmla="*/ 896 h 928"/>
              <a:gd name="T32" fmla="*/ 640 w 640"/>
              <a:gd name="T33" fmla="*/ 32 h 928"/>
              <a:gd name="T34" fmla="*/ 640 w 640"/>
              <a:gd name="T35" fmla="*/ 0 h 928"/>
              <a:gd name="T36" fmla="*/ 640 w 640"/>
              <a:gd name="T37" fmla="*/ 0 h 9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0" h="928">
                <a:moveTo>
                  <a:pt x="608" y="32"/>
                </a:moveTo>
                <a:lnTo>
                  <a:pt x="608" y="896"/>
                </a:lnTo>
                <a:lnTo>
                  <a:pt x="32" y="896"/>
                </a:lnTo>
                <a:lnTo>
                  <a:pt x="32" y="32"/>
                </a:lnTo>
                <a:lnTo>
                  <a:pt x="608" y="32"/>
                </a:lnTo>
                <a:close/>
                <a:moveTo>
                  <a:pt x="640" y="0"/>
                </a:moveTo>
                <a:lnTo>
                  <a:pt x="608" y="0"/>
                </a:lnTo>
                <a:lnTo>
                  <a:pt x="32" y="0"/>
                </a:lnTo>
                <a:lnTo>
                  <a:pt x="0" y="0"/>
                </a:lnTo>
                <a:lnTo>
                  <a:pt x="0" y="32"/>
                </a:lnTo>
                <a:lnTo>
                  <a:pt x="0" y="896"/>
                </a:lnTo>
                <a:lnTo>
                  <a:pt x="0" y="928"/>
                </a:lnTo>
                <a:lnTo>
                  <a:pt x="32" y="928"/>
                </a:lnTo>
                <a:lnTo>
                  <a:pt x="608" y="928"/>
                </a:lnTo>
                <a:lnTo>
                  <a:pt x="640" y="928"/>
                </a:lnTo>
                <a:lnTo>
                  <a:pt x="640" y="896"/>
                </a:lnTo>
                <a:lnTo>
                  <a:pt x="640" y="32"/>
                </a:lnTo>
                <a:lnTo>
                  <a:pt x="640" y="0"/>
                </a:lnTo>
                <a:lnTo>
                  <a:pt x="640" y="0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9" name="door"/>
          <p:cNvGrpSpPr/>
          <p:nvPr/>
        </p:nvGrpSpPr>
        <p:grpSpPr>
          <a:xfrm>
            <a:off x="808809" y="3921896"/>
            <a:ext cx="901700" cy="1358900"/>
            <a:chOff x="3394075" y="3913187"/>
            <a:chExt cx="901700" cy="1358900"/>
          </a:xfrm>
        </p:grpSpPr>
        <p:sp>
          <p:nvSpPr>
            <p:cNvPr id="20" name="door piece"/>
            <p:cNvSpPr>
              <a:spLocks noChangeArrowheads="1"/>
            </p:cNvSpPr>
            <p:nvPr/>
          </p:nvSpPr>
          <p:spPr bwMode="auto">
            <a:xfrm>
              <a:off x="3394075" y="3913187"/>
              <a:ext cx="901700" cy="1358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door piece"/>
            <p:cNvSpPr>
              <a:spLocks noChangeArrowheads="1"/>
            </p:cNvSpPr>
            <p:nvPr/>
          </p:nvSpPr>
          <p:spPr bwMode="auto">
            <a:xfrm>
              <a:off x="3511550" y="4043362"/>
              <a:ext cx="273050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innerShdw blurRad="50800" dist="50800" dir="2700000">
                <a:schemeClr val="accent1">
                  <a:lumMod val="60000"/>
                  <a:lumOff val="4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door piece"/>
            <p:cNvSpPr>
              <a:spLocks noChangeArrowheads="1"/>
            </p:cNvSpPr>
            <p:nvPr/>
          </p:nvSpPr>
          <p:spPr bwMode="auto">
            <a:xfrm>
              <a:off x="3905250" y="4043362"/>
              <a:ext cx="273050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innerShdw blurRad="50800" dist="50800" dir="2700000">
                <a:schemeClr val="accent1">
                  <a:lumMod val="60000"/>
                  <a:lumOff val="4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door piece"/>
            <p:cNvSpPr>
              <a:spLocks noChangeArrowheads="1"/>
            </p:cNvSpPr>
            <p:nvPr/>
          </p:nvSpPr>
          <p:spPr bwMode="auto">
            <a:xfrm>
              <a:off x="3511550" y="4678362"/>
              <a:ext cx="273050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innerShdw blurRad="50800" dist="50800" dir="2700000">
                <a:schemeClr val="accent1">
                  <a:lumMod val="60000"/>
                  <a:lumOff val="4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door piece"/>
            <p:cNvSpPr>
              <a:spLocks noChangeArrowheads="1"/>
            </p:cNvSpPr>
            <p:nvPr/>
          </p:nvSpPr>
          <p:spPr bwMode="auto">
            <a:xfrm>
              <a:off x="3905250" y="4678362"/>
              <a:ext cx="273050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innerShdw blurRad="50800" dist="50800" dir="2700000">
                <a:schemeClr val="accent1">
                  <a:lumMod val="60000"/>
                  <a:lumOff val="4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door knob"/>
            <p:cNvSpPr>
              <a:spLocks noChangeArrowheads="1"/>
            </p:cNvSpPr>
            <p:nvPr/>
          </p:nvSpPr>
          <p:spPr bwMode="auto">
            <a:xfrm>
              <a:off x="4175125" y="4548187"/>
              <a:ext cx="92075" cy="95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oof"/>
          <p:cNvSpPr>
            <a:spLocks/>
          </p:cNvSpPr>
          <p:nvPr/>
        </p:nvSpPr>
        <p:spPr bwMode="auto">
          <a:xfrm>
            <a:off x="72209" y="1841499"/>
            <a:ext cx="3733800" cy="1947863"/>
          </a:xfrm>
          <a:custGeom>
            <a:avLst/>
            <a:gdLst>
              <a:gd name="T0" fmla="*/ 2258 w 2352"/>
              <a:gd name="T1" fmla="*/ 1227 h 1227"/>
              <a:gd name="T2" fmla="*/ 1176 w 2352"/>
              <a:gd name="T3" fmla="*/ 188 h 1227"/>
              <a:gd name="T4" fmla="*/ 94 w 2352"/>
              <a:gd name="T5" fmla="*/ 1227 h 1227"/>
              <a:gd name="T6" fmla="*/ 0 w 2352"/>
              <a:gd name="T7" fmla="*/ 1131 h 1227"/>
              <a:gd name="T8" fmla="*/ 1176 w 2352"/>
              <a:gd name="T9" fmla="*/ 0 h 1227"/>
              <a:gd name="T10" fmla="*/ 2352 w 2352"/>
              <a:gd name="T11" fmla="*/ 1131 h 1227"/>
              <a:gd name="T12" fmla="*/ 2258 w 2352"/>
              <a:gd name="T13" fmla="*/ 1227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2" h="1227">
                <a:moveTo>
                  <a:pt x="2258" y="1227"/>
                </a:moveTo>
                <a:lnTo>
                  <a:pt x="1176" y="188"/>
                </a:lnTo>
                <a:lnTo>
                  <a:pt x="94" y="1227"/>
                </a:lnTo>
                <a:lnTo>
                  <a:pt x="0" y="1131"/>
                </a:lnTo>
                <a:lnTo>
                  <a:pt x="1176" y="0"/>
                </a:lnTo>
                <a:lnTo>
                  <a:pt x="2352" y="1131"/>
                </a:lnTo>
                <a:lnTo>
                  <a:pt x="2258" y="1227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roof"/>
          <p:cNvSpPr>
            <a:spLocks/>
          </p:cNvSpPr>
          <p:nvPr/>
        </p:nvSpPr>
        <p:spPr bwMode="auto">
          <a:xfrm>
            <a:off x="-45266" y="1735137"/>
            <a:ext cx="3968750" cy="1970088"/>
          </a:xfrm>
          <a:custGeom>
            <a:avLst/>
            <a:gdLst>
              <a:gd name="T0" fmla="*/ 2464 w 2500"/>
              <a:gd name="T1" fmla="*/ 1241 h 1241"/>
              <a:gd name="T2" fmla="*/ 1250 w 2500"/>
              <a:gd name="T3" fmla="*/ 74 h 1241"/>
              <a:gd name="T4" fmla="*/ 36 w 2500"/>
              <a:gd name="T5" fmla="*/ 1241 h 1241"/>
              <a:gd name="T6" fmla="*/ 0 w 2500"/>
              <a:gd name="T7" fmla="*/ 1203 h 1241"/>
              <a:gd name="T8" fmla="*/ 1250 w 2500"/>
              <a:gd name="T9" fmla="*/ 0 h 1241"/>
              <a:gd name="T10" fmla="*/ 2500 w 2500"/>
              <a:gd name="T11" fmla="*/ 1203 h 1241"/>
              <a:gd name="T12" fmla="*/ 2464 w 2500"/>
              <a:gd name="T13" fmla="*/ 1241 h 1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0" h="1241">
                <a:moveTo>
                  <a:pt x="2464" y="1241"/>
                </a:moveTo>
                <a:lnTo>
                  <a:pt x="1250" y="74"/>
                </a:lnTo>
                <a:lnTo>
                  <a:pt x="36" y="1241"/>
                </a:lnTo>
                <a:lnTo>
                  <a:pt x="0" y="1203"/>
                </a:lnTo>
                <a:lnTo>
                  <a:pt x="1250" y="0"/>
                </a:lnTo>
                <a:lnTo>
                  <a:pt x="2500" y="1203"/>
                </a:lnTo>
                <a:lnTo>
                  <a:pt x="2464" y="124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8" name="vent"/>
          <p:cNvGrpSpPr/>
          <p:nvPr/>
        </p:nvGrpSpPr>
        <p:grpSpPr>
          <a:xfrm>
            <a:off x="1567634" y="2744787"/>
            <a:ext cx="742950" cy="742950"/>
            <a:chOff x="4152900" y="2744787"/>
            <a:chExt cx="742950" cy="742950"/>
          </a:xfrm>
        </p:grpSpPr>
        <p:sp>
          <p:nvSpPr>
            <p:cNvPr id="29" name="vent piece"/>
            <p:cNvSpPr>
              <a:spLocks noChangeArrowheads="1"/>
            </p:cNvSpPr>
            <p:nvPr/>
          </p:nvSpPr>
          <p:spPr bwMode="auto">
            <a:xfrm>
              <a:off x="4178300" y="2770187"/>
              <a:ext cx="692150" cy="69215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tx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vent piece"/>
            <p:cNvSpPr>
              <a:spLocks noEditPoints="1"/>
            </p:cNvSpPr>
            <p:nvPr/>
          </p:nvSpPr>
          <p:spPr bwMode="auto">
            <a:xfrm>
              <a:off x="4152900" y="2744787"/>
              <a:ext cx="742950" cy="742950"/>
            </a:xfrm>
            <a:custGeom>
              <a:avLst/>
              <a:gdLst>
                <a:gd name="T0" fmla="*/ 117 w 234"/>
                <a:gd name="T1" fmla="*/ 234 h 234"/>
                <a:gd name="T2" fmla="*/ 0 w 234"/>
                <a:gd name="T3" fmla="*/ 117 h 234"/>
                <a:gd name="T4" fmla="*/ 117 w 234"/>
                <a:gd name="T5" fmla="*/ 0 h 234"/>
                <a:gd name="T6" fmla="*/ 234 w 234"/>
                <a:gd name="T7" fmla="*/ 117 h 234"/>
                <a:gd name="T8" fmla="*/ 117 w 234"/>
                <a:gd name="T9" fmla="*/ 234 h 234"/>
                <a:gd name="T10" fmla="*/ 117 w 234"/>
                <a:gd name="T11" fmla="*/ 16 h 234"/>
                <a:gd name="T12" fmla="*/ 16 w 234"/>
                <a:gd name="T13" fmla="*/ 117 h 234"/>
                <a:gd name="T14" fmla="*/ 117 w 234"/>
                <a:gd name="T15" fmla="*/ 218 h 234"/>
                <a:gd name="T16" fmla="*/ 218 w 234"/>
                <a:gd name="T17" fmla="*/ 117 h 234"/>
                <a:gd name="T18" fmla="*/ 117 w 234"/>
                <a:gd name="T19" fmla="*/ 1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34">
                  <a:moveTo>
                    <a:pt x="117" y="234"/>
                  </a:moveTo>
                  <a:cubicBezTo>
                    <a:pt x="53" y="234"/>
                    <a:pt x="0" y="181"/>
                    <a:pt x="0" y="117"/>
                  </a:cubicBezTo>
                  <a:cubicBezTo>
                    <a:pt x="0" y="52"/>
                    <a:pt x="53" y="0"/>
                    <a:pt x="117" y="0"/>
                  </a:cubicBezTo>
                  <a:cubicBezTo>
                    <a:pt x="181" y="0"/>
                    <a:pt x="234" y="52"/>
                    <a:pt x="234" y="117"/>
                  </a:cubicBezTo>
                  <a:cubicBezTo>
                    <a:pt x="234" y="181"/>
                    <a:pt x="181" y="234"/>
                    <a:pt x="117" y="234"/>
                  </a:cubicBezTo>
                  <a:close/>
                  <a:moveTo>
                    <a:pt x="117" y="16"/>
                  </a:moveTo>
                  <a:cubicBezTo>
                    <a:pt x="61" y="16"/>
                    <a:pt x="16" y="61"/>
                    <a:pt x="16" y="117"/>
                  </a:cubicBezTo>
                  <a:cubicBezTo>
                    <a:pt x="16" y="172"/>
                    <a:pt x="61" y="218"/>
                    <a:pt x="117" y="218"/>
                  </a:cubicBezTo>
                  <a:cubicBezTo>
                    <a:pt x="173" y="218"/>
                    <a:pt x="218" y="172"/>
                    <a:pt x="218" y="117"/>
                  </a:cubicBezTo>
                  <a:cubicBezTo>
                    <a:pt x="218" y="61"/>
                    <a:pt x="173" y="16"/>
                    <a:pt x="117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vent piece"/>
            <p:cNvSpPr>
              <a:spLocks/>
            </p:cNvSpPr>
            <p:nvPr/>
          </p:nvSpPr>
          <p:spPr bwMode="auto">
            <a:xfrm>
              <a:off x="4327525" y="2976562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6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vent piece"/>
            <p:cNvSpPr>
              <a:spLocks/>
            </p:cNvSpPr>
            <p:nvPr/>
          </p:nvSpPr>
          <p:spPr bwMode="auto">
            <a:xfrm>
              <a:off x="4419600" y="28940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2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vent piece"/>
            <p:cNvSpPr>
              <a:spLocks/>
            </p:cNvSpPr>
            <p:nvPr/>
          </p:nvSpPr>
          <p:spPr bwMode="auto">
            <a:xfrm>
              <a:off x="4283075" y="306228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vent piece"/>
            <p:cNvSpPr>
              <a:spLocks/>
            </p:cNvSpPr>
            <p:nvPr/>
          </p:nvSpPr>
          <p:spPr bwMode="auto">
            <a:xfrm>
              <a:off x="4283075" y="3144837"/>
              <a:ext cx="482600" cy="25400"/>
            </a:xfrm>
            <a:custGeom>
              <a:avLst/>
              <a:gdLst>
                <a:gd name="T0" fmla="*/ 148 w 152"/>
                <a:gd name="T1" fmla="*/ 8 h 8"/>
                <a:gd name="T2" fmla="*/ 4 w 152"/>
                <a:gd name="T3" fmla="*/ 8 h 8"/>
                <a:gd name="T4" fmla="*/ 0 w 152"/>
                <a:gd name="T5" fmla="*/ 4 h 8"/>
                <a:gd name="T6" fmla="*/ 4 w 152"/>
                <a:gd name="T7" fmla="*/ 0 h 8"/>
                <a:gd name="T8" fmla="*/ 148 w 152"/>
                <a:gd name="T9" fmla="*/ 0 h 8"/>
                <a:gd name="T10" fmla="*/ 152 w 152"/>
                <a:gd name="T11" fmla="*/ 4 h 8"/>
                <a:gd name="T12" fmla="*/ 148 w 15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vent piece"/>
            <p:cNvSpPr>
              <a:spLocks/>
            </p:cNvSpPr>
            <p:nvPr/>
          </p:nvSpPr>
          <p:spPr bwMode="auto">
            <a:xfrm>
              <a:off x="4327525" y="3227387"/>
              <a:ext cx="393700" cy="25400"/>
            </a:xfrm>
            <a:custGeom>
              <a:avLst/>
              <a:gdLst>
                <a:gd name="T0" fmla="*/ 120 w 124"/>
                <a:gd name="T1" fmla="*/ 8 h 8"/>
                <a:gd name="T2" fmla="*/ 4 w 124"/>
                <a:gd name="T3" fmla="*/ 8 h 8"/>
                <a:gd name="T4" fmla="*/ 0 w 124"/>
                <a:gd name="T5" fmla="*/ 4 h 8"/>
                <a:gd name="T6" fmla="*/ 4 w 124"/>
                <a:gd name="T7" fmla="*/ 0 h 8"/>
                <a:gd name="T8" fmla="*/ 120 w 124"/>
                <a:gd name="T9" fmla="*/ 0 h 8"/>
                <a:gd name="T10" fmla="*/ 124 w 124"/>
                <a:gd name="T11" fmla="*/ 4 h 8"/>
                <a:gd name="T12" fmla="*/ 120 w 1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8">
                  <a:moveTo>
                    <a:pt x="1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2" y="0"/>
                    <a:pt x="124" y="2"/>
                    <a:pt x="124" y="4"/>
                  </a:cubicBezTo>
                  <a:cubicBezTo>
                    <a:pt x="124" y="7"/>
                    <a:pt x="122" y="8"/>
                    <a:pt x="12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vent piece"/>
            <p:cNvSpPr>
              <a:spLocks/>
            </p:cNvSpPr>
            <p:nvPr/>
          </p:nvSpPr>
          <p:spPr bwMode="auto">
            <a:xfrm>
              <a:off x="4419600" y="3313112"/>
              <a:ext cx="209550" cy="25400"/>
            </a:xfrm>
            <a:custGeom>
              <a:avLst/>
              <a:gdLst>
                <a:gd name="T0" fmla="*/ 62 w 66"/>
                <a:gd name="T1" fmla="*/ 8 h 8"/>
                <a:gd name="T2" fmla="*/ 4 w 66"/>
                <a:gd name="T3" fmla="*/ 8 h 8"/>
                <a:gd name="T4" fmla="*/ 0 w 66"/>
                <a:gd name="T5" fmla="*/ 4 h 8"/>
                <a:gd name="T6" fmla="*/ 4 w 66"/>
                <a:gd name="T7" fmla="*/ 0 h 8"/>
                <a:gd name="T8" fmla="*/ 62 w 66"/>
                <a:gd name="T9" fmla="*/ 0 h 8"/>
                <a:gd name="T10" fmla="*/ 66 w 66"/>
                <a:gd name="T11" fmla="*/ 4 h 8"/>
                <a:gd name="T12" fmla="*/ 62 w 6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8">
                  <a:moveTo>
                    <a:pt x="6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6" y="1"/>
                    <a:pt x="66" y="4"/>
                  </a:cubicBezTo>
                  <a:cubicBezTo>
                    <a:pt x="66" y="6"/>
                    <a:pt x="64" y="8"/>
                    <a:pt x="6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7" name="window"/>
          <p:cNvGrpSpPr/>
          <p:nvPr/>
        </p:nvGrpSpPr>
        <p:grpSpPr>
          <a:xfrm>
            <a:off x="2209610" y="3856037"/>
            <a:ext cx="787400" cy="1016000"/>
            <a:chOff x="4794876" y="3856037"/>
            <a:chExt cx="787400" cy="1016000"/>
          </a:xfrm>
        </p:grpSpPr>
        <p:sp>
          <p:nvSpPr>
            <p:cNvPr id="38" name="window piece"/>
            <p:cNvSpPr>
              <a:spLocks noChangeArrowheads="1"/>
            </p:cNvSpPr>
            <p:nvPr/>
          </p:nvSpPr>
          <p:spPr bwMode="auto">
            <a:xfrm>
              <a:off x="4820276" y="3881437"/>
              <a:ext cx="736600" cy="9652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window piece"/>
            <p:cNvSpPr>
              <a:spLocks noEditPoints="1"/>
            </p:cNvSpPr>
            <p:nvPr/>
          </p:nvSpPr>
          <p:spPr bwMode="auto">
            <a:xfrm>
              <a:off x="4794876" y="3856037"/>
              <a:ext cx="787400" cy="1016000"/>
            </a:xfrm>
            <a:custGeom>
              <a:avLst/>
              <a:gdLst>
                <a:gd name="T0" fmla="*/ 464 w 496"/>
                <a:gd name="T1" fmla="*/ 0 h 640"/>
                <a:gd name="T2" fmla="*/ 32 w 496"/>
                <a:gd name="T3" fmla="*/ 0 h 640"/>
                <a:gd name="T4" fmla="*/ 0 w 496"/>
                <a:gd name="T5" fmla="*/ 0 h 640"/>
                <a:gd name="T6" fmla="*/ 0 w 496"/>
                <a:gd name="T7" fmla="*/ 32 h 640"/>
                <a:gd name="T8" fmla="*/ 0 w 496"/>
                <a:gd name="T9" fmla="*/ 608 h 640"/>
                <a:gd name="T10" fmla="*/ 0 w 496"/>
                <a:gd name="T11" fmla="*/ 640 h 640"/>
                <a:gd name="T12" fmla="*/ 32 w 496"/>
                <a:gd name="T13" fmla="*/ 640 h 640"/>
                <a:gd name="T14" fmla="*/ 464 w 496"/>
                <a:gd name="T15" fmla="*/ 640 h 640"/>
                <a:gd name="T16" fmla="*/ 496 w 496"/>
                <a:gd name="T17" fmla="*/ 640 h 640"/>
                <a:gd name="T18" fmla="*/ 496 w 496"/>
                <a:gd name="T19" fmla="*/ 608 h 640"/>
                <a:gd name="T20" fmla="*/ 496 w 496"/>
                <a:gd name="T21" fmla="*/ 32 h 640"/>
                <a:gd name="T22" fmla="*/ 496 w 496"/>
                <a:gd name="T23" fmla="*/ 0 h 640"/>
                <a:gd name="T24" fmla="*/ 464 w 496"/>
                <a:gd name="T25" fmla="*/ 0 h 640"/>
                <a:gd name="T26" fmla="*/ 464 w 496"/>
                <a:gd name="T27" fmla="*/ 608 h 640"/>
                <a:gd name="T28" fmla="*/ 32 w 496"/>
                <a:gd name="T29" fmla="*/ 608 h 640"/>
                <a:gd name="T30" fmla="*/ 32 w 496"/>
                <a:gd name="T31" fmla="*/ 32 h 640"/>
                <a:gd name="T32" fmla="*/ 232 w 496"/>
                <a:gd name="T33" fmla="*/ 32 h 640"/>
                <a:gd name="T34" fmla="*/ 232 w 496"/>
                <a:gd name="T35" fmla="*/ 304 h 640"/>
                <a:gd name="T36" fmla="*/ 32 w 496"/>
                <a:gd name="T37" fmla="*/ 304 h 640"/>
                <a:gd name="T38" fmla="*/ 32 w 496"/>
                <a:gd name="T39" fmla="*/ 336 h 640"/>
                <a:gd name="T40" fmla="*/ 232 w 496"/>
                <a:gd name="T41" fmla="*/ 336 h 640"/>
                <a:gd name="T42" fmla="*/ 232 w 496"/>
                <a:gd name="T43" fmla="*/ 608 h 640"/>
                <a:gd name="T44" fmla="*/ 264 w 496"/>
                <a:gd name="T45" fmla="*/ 608 h 640"/>
                <a:gd name="T46" fmla="*/ 264 w 496"/>
                <a:gd name="T47" fmla="*/ 336 h 640"/>
                <a:gd name="T48" fmla="*/ 464 w 496"/>
                <a:gd name="T49" fmla="*/ 336 h 640"/>
                <a:gd name="T50" fmla="*/ 464 w 496"/>
                <a:gd name="T51" fmla="*/ 608 h 640"/>
                <a:gd name="T52" fmla="*/ 464 w 496"/>
                <a:gd name="T53" fmla="*/ 304 h 640"/>
                <a:gd name="T54" fmla="*/ 264 w 496"/>
                <a:gd name="T55" fmla="*/ 304 h 640"/>
                <a:gd name="T56" fmla="*/ 264 w 496"/>
                <a:gd name="T57" fmla="*/ 32 h 640"/>
                <a:gd name="T58" fmla="*/ 464 w 496"/>
                <a:gd name="T59" fmla="*/ 32 h 640"/>
                <a:gd name="T60" fmla="*/ 464 w 496"/>
                <a:gd name="T61" fmla="*/ 304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640">
                  <a:moveTo>
                    <a:pt x="464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608"/>
                  </a:lnTo>
                  <a:lnTo>
                    <a:pt x="0" y="640"/>
                  </a:lnTo>
                  <a:lnTo>
                    <a:pt x="32" y="640"/>
                  </a:lnTo>
                  <a:lnTo>
                    <a:pt x="464" y="640"/>
                  </a:lnTo>
                  <a:lnTo>
                    <a:pt x="496" y="640"/>
                  </a:lnTo>
                  <a:lnTo>
                    <a:pt x="496" y="608"/>
                  </a:lnTo>
                  <a:lnTo>
                    <a:pt x="496" y="32"/>
                  </a:lnTo>
                  <a:lnTo>
                    <a:pt x="496" y="0"/>
                  </a:lnTo>
                  <a:lnTo>
                    <a:pt x="464" y="0"/>
                  </a:lnTo>
                  <a:close/>
                  <a:moveTo>
                    <a:pt x="464" y="608"/>
                  </a:moveTo>
                  <a:lnTo>
                    <a:pt x="32" y="608"/>
                  </a:lnTo>
                  <a:lnTo>
                    <a:pt x="32" y="32"/>
                  </a:lnTo>
                  <a:lnTo>
                    <a:pt x="232" y="32"/>
                  </a:lnTo>
                  <a:lnTo>
                    <a:pt x="232" y="304"/>
                  </a:lnTo>
                  <a:lnTo>
                    <a:pt x="32" y="304"/>
                  </a:lnTo>
                  <a:lnTo>
                    <a:pt x="32" y="336"/>
                  </a:lnTo>
                  <a:lnTo>
                    <a:pt x="232" y="336"/>
                  </a:lnTo>
                  <a:lnTo>
                    <a:pt x="232" y="608"/>
                  </a:lnTo>
                  <a:lnTo>
                    <a:pt x="264" y="608"/>
                  </a:lnTo>
                  <a:lnTo>
                    <a:pt x="264" y="336"/>
                  </a:lnTo>
                  <a:lnTo>
                    <a:pt x="464" y="336"/>
                  </a:lnTo>
                  <a:lnTo>
                    <a:pt x="464" y="608"/>
                  </a:lnTo>
                  <a:close/>
                  <a:moveTo>
                    <a:pt x="464" y="304"/>
                  </a:moveTo>
                  <a:lnTo>
                    <a:pt x="264" y="304"/>
                  </a:lnTo>
                  <a:lnTo>
                    <a:pt x="264" y="32"/>
                  </a:lnTo>
                  <a:lnTo>
                    <a:pt x="464" y="32"/>
                  </a:lnTo>
                  <a:lnTo>
                    <a:pt x="464" y="3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2" name="foundation"/>
          <p:cNvSpPr>
            <a:spLocks noChangeArrowheads="1"/>
          </p:cNvSpPr>
          <p:nvPr/>
        </p:nvSpPr>
        <p:spPr bwMode="auto">
          <a:xfrm>
            <a:off x="224609" y="5253037"/>
            <a:ext cx="3429000" cy="4587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step"/>
          <p:cNvSpPr>
            <a:spLocks noChangeArrowheads="1"/>
          </p:cNvSpPr>
          <p:nvPr/>
        </p:nvSpPr>
        <p:spPr bwMode="auto">
          <a:xfrm>
            <a:off x="851567" y="5253037"/>
            <a:ext cx="914400" cy="4587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step"/>
          <p:cNvSpPr>
            <a:spLocks noChangeArrowheads="1"/>
          </p:cNvSpPr>
          <p:nvPr/>
        </p:nvSpPr>
        <p:spPr bwMode="auto">
          <a:xfrm>
            <a:off x="851567" y="5483225"/>
            <a:ext cx="91440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bush"/>
          <p:cNvSpPr>
            <a:spLocks/>
          </p:cNvSpPr>
          <p:nvPr/>
        </p:nvSpPr>
        <p:spPr bwMode="auto">
          <a:xfrm>
            <a:off x="3460696" y="4543463"/>
            <a:ext cx="1211325" cy="837407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bush"/>
          <p:cNvSpPr>
            <a:spLocks/>
          </p:cNvSpPr>
          <p:nvPr/>
        </p:nvSpPr>
        <p:spPr bwMode="auto">
          <a:xfrm>
            <a:off x="3099311" y="4982376"/>
            <a:ext cx="1179459" cy="922321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bush"/>
          <p:cNvSpPr>
            <a:spLocks/>
          </p:cNvSpPr>
          <p:nvPr/>
        </p:nvSpPr>
        <p:spPr bwMode="auto">
          <a:xfrm>
            <a:off x="3653609" y="4982376"/>
            <a:ext cx="1375591" cy="1028434"/>
          </a:xfrm>
          <a:custGeom>
            <a:avLst/>
            <a:gdLst>
              <a:gd name="T0" fmla="*/ 422 w 422"/>
              <a:gd name="T1" fmla="*/ 195 h 315"/>
              <a:gd name="T2" fmla="*/ 409 w 422"/>
              <a:gd name="T3" fmla="*/ 161 h 315"/>
              <a:gd name="T4" fmla="*/ 410 w 422"/>
              <a:gd name="T5" fmla="*/ 151 h 315"/>
              <a:gd name="T6" fmla="*/ 349 w 422"/>
              <a:gd name="T7" fmla="*/ 88 h 315"/>
              <a:gd name="T8" fmla="*/ 350 w 422"/>
              <a:gd name="T9" fmla="*/ 77 h 315"/>
              <a:gd name="T10" fmla="*/ 298 w 422"/>
              <a:gd name="T11" fmla="*/ 24 h 315"/>
              <a:gd name="T12" fmla="*/ 255 w 422"/>
              <a:gd name="T13" fmla="*/ 46 h 315"/>
              <a:gd name="T14" fmla="*/ 198 w 422"/>
              <a:gd name="T15" fmla="*/ 0 h 315"/>
              <a:gd name="T16" fmla="*/ 142 w 422"/>
              <a:gd name="T17" fmla="*/ 40 h 315"/>
              <a:gd name="T18" fmla="*/ 123 w 422"/>
              <a:gd name="T19" fmla="*/ 37 h 315"/>
              <a:gd name="T20" fmla="*/ 60 w 422"/>
              <a:gd name="T21" fmla="*/ 101 h 315"/>
              <a:gd name="T22" fmla="*/ 60 w 422"/>
              <a:gd name="T23" fmla="*/ 104 h 315"/>
              <a:gd name="T24" fmla="*/ 0 w 422"/>
              <a:gd name="T25" fmla="*/ 183 h 315"/>
              <a:gd name="T26" fmla="*/ 46 w 422"/>
              <a:gd name="T27" fmla="*/ 256 h 315"/>
              <a:gd name="T28" fmla="*/ 79 w 422"/>
              <a:gd name="T29" fmla="*/ 305 h 315"/>
              <a:gd name="T30" fmla="*/ 141 w 422"/>
              <a:gd name="T31" fmla="*/ 296 h 315"/>
              <a:gd name="T32" fmla="*/ 159 w 422"/>
              <a:gd name="T33" fmla="*/ 299 h 315"/>
              <a:gd name="T34" fmla="*/ 193 w 422"/>
              <a:gd name="T35" fmla="*/ 288 h 315"/>
              <a:gd name="T36" fmla="*/ 242 w 422"/>
              <a:gd name="T37" fmla="*/ 313 h 315"/>
              <a:gd name="T38" fmla="*/ 287 w 422"/>
              <a:gd name="T39" fmla="*/ 293 h 315"/>
              <a:gd name="T40" fmla="*/ 332 w 422"/>
              <a:gd name="T41" fmla="*/ 310 h 315"/>
              <a:gd name="T42" fmla="*/ 401 w 422"/>
              <a:gd name="T43" fmla="*/ 241 h 315"/>
              <a:gd name="T44" fmla="*/ 400 w 422"/>
              <a:gd name="T45" fmla="*/ 238 h 315"/>
              <a:gd name="T46" fmla="*/ 422 w 422"/>
              <a:gd name="T47" fmla="*/ 19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2" h="315">
                <a:moveTo>
                  <a:pt x="422" y="195"/>
                </a:moveTo>
                <a:cubicBezTo>
                  <a:pt x="422" y="182"/>
                  <a:pt x="417" y="170"/>
                  <a:pt x="409" y="161"/>
                </a:cubicBezTo>
                <a:cubicBezTo>
                  <a:pt x="409" y="158"/>
                  <a:pt x="410" y="155"/>
                  <a:pt x="410" y="151"/>
                </a:cubicBezTo>
                <a:cubicBezTo>
                  <a:pt x="410" y="117"/>
                  <a:pt x="383" y="90"/>
                  <a:pt x="349" y="88"/>
                </a:cubicBezTo>
                <a:cubicBezTo>
                  <a:pt x="350" y="85"/>
                  <a:pt x="350" y="81"/>
                  <a:pt x="350" y="77"/>
                </a:cubicBezTo>
                <a:cubicBezTo>
                  <a:pt x="350" y="48"/>
                  <a:pt x="327" y="24"/>
                  <a:pt x="298" y="24"/>
                </a:cubicBezTo>
                <a:cubicBezTo>
                  <a:pt x="280" y="24"/>
                  <a:pt x="265" y="33"/>
                  <a:pt x="255" y="46"/>
                </a:cubicBezTo>
                <a:cubicBezTo>
                  <a:pt x="249" y="20"/>
                  <a:pt x="226" y="0"/>
                  <a:pt x="198" y="0"/>
                </a:cubicBezTo>
                <a:cubicBezTo>
                  <a:pt x="172" y="0"/>
                  <a:pt x="150" y="16"/>
                  <a:pt x="142" y="40"/>
                </a:cubicBezTo>
                <a:cubicBezTo>
                  <a:pt x="136" y="38"/>
                  <a:pt x="130" y="37"/>
                  <a:pt x="123" y="37"/>
                </a:cubicBezTo>
                <a:cubicBezTo>
                  <a:pt x="88" y="37"/>
                  <a:pt x="60" y="66"/>
                  <a:pt x="60" y="101"/>
                </a:cubicBezTo>
                <a:cubicBezTo>
                  <a:pt x="60" y="102"/>
                  <a:pt x="60" y="103"/>
                  <a:pt x="60" y="104"/>
                </a:cubicBezTo>
                <a:cubicBezTo>
                  <a:pt x="25" y="114"/>
                  <a:pt x="0" y="145"/>
                  <a:pt x="0" y="183"/>
                </a:cubicBezTo>
                <a:cubicBezTo>
                  <a:pt x="0" y="215"/>
                  <a:pt x="18" y="243"/>
                  <a:pt x="46" y="256"/>
                </a:cubicBezTo>
                <a:cubicBezTo>
                  <a:pt x="47" y="277"/>
                  <a:pt x="59" y="296"/>
                  <a:pt x="79" y="305"/>
                </a:cubicBezTo>
                <a:cubicBezTo>
                  <a:pt x="100" y="315"/>
                  <a:pt x="124" y="311"/>
                  <a:pt x="141" y="296"/>
                </a:cubicBezTo>
                <a:cubicBezTo>
                  <a:pt x="146" y="298"/>
                  <a:pt x="152" y="299"/>
                  <a:pt x="159" y="299"/>
                </a:cubicBezTo>
                <a:cubicBezTo>
                  <a:pt x="171" y="299"/>
                  <a:pt x="183" y="295"/>
                  <a:pt x="193" y="288"/>
                </a:cubicBezTo>
                <a:cubicBezTo>
                  <a:pt x="204" y="303"/>
                  <a:pt x="222" y="313"/>
                  <a:pt x="242" y="313"/>
                </a:cubicBezTo>
                <a:cubicBezTo>
                  <a:pt x="260" y="313"/>
                  <a:pt x="276" y="305"/>
                  <a:pt x="287" y="293"/>
                </a:cubicBezTo>
                <a:cubicBezTo>
                  <a:pt x="299" y="304"/>
                  <a:pt x="315" y="310"/>
                  <a:pt x="332" y="310"/>
                </a:cubicBezTo>
                <a:cubicBezTo>
                  <a:pt x="370" y="310"/>
                  <a:pt x="401" y="279"/>
                  <a:pt x="401" y="241"/>
                </a:cubicBezTo>
                <a:cubicBezTo>
                  <a:pt x="401" y="240"/>
                  <a:pt x="400" y="239"/>
                  <a:pt x="400" y="238"/>
                </a:cubicBezTo>
                <a:cubicBezTo>
                  <a:pt x="413" y="228"/>
                  <a:pt x="422" y="213"/>
                  <a:pt x="422" y="195"/>
                </a:cubicBez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6000000" scaled="0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9" name="bush"/>
          <p:cNvSpPr>
            <a:spLocks/>
          </p:cNvSpPr>
          <p:nvPr/>
        </p:nvSpPr>
        <p:spPr bwMode="auto">
          <a:xfrm>
            <a:off x="2073374" y="6216859"/>
            <a:ext cx="1019214" cy="704598"/>
          </a:xfrm>
          <a:custGeom>
            <a:avLst/>
            <a:gdLst>
              <a:gd name="T0" fmla="*/ 399 w 426"/>
              <a:gd name="T1" fmla="*/ 131 h 294"/>
              <a:gd name="T2" fmla="*/ 342 w 426"/>
              <a:gd name="T3" fmla="*/ 77 h 294"/>
              <a:gd name="T4" fmla="*/ 343 w 426"/>
              <a:gd name="T5" fmla="*/ 66 h 294"/>
              <a:gd name="T6" fmla="*/ 293 w 426"/>
              <a:gd name="T7" fmla="*/ 16 h 294"/>
              <a:gd name="T8" fmla="*/ 284 w 426"/>
              <a:gd name="T9" fmla="*/ 17 h 294"/>
              <a:gd name="T10" fmla="*/ 243 w 426"/>
              <a:gd name="T11" fmla="*/ 0 h 294"/>
              <a:gd name="T12" fmla="*/ 190 w 426"/>
              <a:gd name="T13" fmla="*/ 37 h 294"/>
              <a:gd name="T14" fmla="*/ 161 w 426"/>
              <a:gd name="T15" fmla="*/ 29 h 294"/>
              <a:gd name="T16" fmla="*/ 101 w 426"/>
              <a:gd name="T17" fmla="*/ 90 h 294"/>
              <a:gd name="T18" fmla="*/ 101 w 426"/>
              <a:gd name="T19" fmla="*/ 92 h 294"/>
              <a:gd name="T20" fmla="*/ 82 w 426"/>
              <a:gd name="T21" fmla="*/ 90 h 294"/>
              <a:gd name="T22" fmla="*/ 0 w 426"/>
              <a:gd name="T23" fmla="*/ 172 h 294"/>
              <a:gd name="T24" fmla="*/ 57 w 426"/>
              <a:gd name="T25" fmla="*/ 251 h 294"/>
              <a:gd name="T26" fmla="*/ 86 w 426"/>
              <a:gd name="T27" fmla="*/ 282 h 294"/>
              <a:gd name="T28" fmla="*/ 132 w 426"/>
              <a:gd name="T29" fmla="*/ 282 h 294"/>
              <a:gd name="T30" fmla="*/ 166 w 426"/>
              <a:gd name="T31" fmla="*/ 294 h 294"/>
              <a:gd name="T32" fmla="*/ 205 w 426"/>
              <a:gd name="T33" fmla="*/ 278 h 294"/>
              <a:gd name="T34" fmla="*/ 241 w 426"/>
              <a:gd name="T35" fmla="*/ 290 h 294"/>
              <a:gd name="T36" fmla="*/ 289 w 426"/>
              <a:gd name="T37" fmla="*/ 264 h 294"/>
              <a:gd name="T38" fmla="*/ 340 w 426"/>
              <a:gd name="T39" fmla="*/ 281 h 294"/>
              <a:gd name="T40" fmla="*/ 426 w 426"/>
              <a:gd name="T41" fmla="*/ 194 h 294"/>
              <a:gd name="T42" fmla="*/ 399 w 426"/>
              <a:gd name="T43" fmla="*/ 131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26" h="294">
                <a:moveTo>
                  <a:pt x="399" y="131"/>
                </a:moveTo>
                <a:cubicBezTo>
                  <a:pt x="396" y="102"/>
                  <a:pt x="372" y="78"/>
                  <a:pt x="342" y="77"/>
                </a:cubicBezTo>
                <a:cubicBezTo>
                  <a:pt x="343" y="74"/>
                  <a:pt x="343" y="70"/>
                  <a:pt x="343" y="66"/>
                </a:cubicBezTo>
                <a:cubicBezTo>
                  <a:pt x="343" y="39"/>
                  <a:pt x="321" y="16"/>
                  <a:pt x="293" y="16"/>
                </a:cubicBezTo>
                <a:cubicBezTo>
                  <a:pt x="290" y="16"/>
                  <a:pt x="287" y="17"/>
                  <a:pt x="284" y="17"/>
                </a:cubicBezTo>
                <a:cubicBezTo>
                  <a:pt x="274" y="7"/>
                  <a:pt x="259" y="0"/>
                  <a:pt x="243" y="0"/>
                </a:cubicBezTo>
                <a:cubicBezTo>
                  <a:pt x="219" y="0"/>
                  <a:pt x="198" y="15"/>
                  <a:pt x="190" y="37"/>
                </a:cubicBezTo>
                <a:cubicBezTo>
                  <a:pt x="182" y="32"/>
                  <a:pt x="172" y="29"/>
                  <a:pt x="161" y="29"/>
                </a:cubicBezTo>
                <a:cubicBezTo>
                  <a:pt x="128" y="29"/>
                  <a:pt x="101" y="56"/>
                  <a:pt x="101" y="90"/>
                </a:cubicBezTo>
                <a:cubicBezTo>
                  <a:pt x="101" y="91"/>
                  <a:pt x="101" y="91"/>
                  <a:pt x="101" y="92"/>
                </a:cubicBezTo>
                <a:cubicBezTo>
                  <a:pt x="95" y="91"/>
                  <a:pt x="89" y="90"/>
                  <a:pt x="82" y="90"/>
                </a:cubicBezTo>
                <a:cubicBezTo>
                  <a:pt x="37" y="90"/>
                  <a:pt x="0" y="127"/>
                  <a:pt x="0" y="172"/>
                </a:cubicBezTo>
                <a:cubicBezTo>
                  <a:pt x="0" y="209"/>
                  <a:pt x="24" y="240"/>
                  <a:pt x="57" y="251"/>
                </a:cubicBezTo>
                <a:cubicBezTo>
                  <a:pt x="62" y="264"/>
                  <a:pt x="72" y="276"/>
                  <a:pt x="86" y="282"/>
                </a:cubicBezTo>
                <a:cubicBezTo>
                  <a:pt x="101" y="289"/>
                  <a:pt x="118" y="289"/>
                  <a:pt x="132" y="282"/>
                </a:cubicBezTo>
                <a:cubicBezTo>
                  <a:pt x="141" y="290"/>
                  <a:pt x="153" y="294"/>
                  <a:pt x="166" y="294"/>
                </a:cubicBezTo>
                <a:cubicBezTo>
                  <a:pt x="181" y="294"/>
                  <a:pt x="195" y="288"/>
                  <a:pt x="205" y="278"/>
                </a:cubicBezTo>
                <a:cubicBezTo>
                  <a:pt x="215" y="285"/>
                  <a:pt x="227" y="290"/>
                  <a:pt x="241" y="290"/>
                </a:cubicBezTo>
                <a:cubicBezTo>
                  <a:pt x="261" y="290"/>
                  <a:pt x="278" y="280"/>
                  <a:pt x="289" y="264"/>
                </a:cubicBezTo>
                <a:cubicBezTo>
                  <a:pt x="303" y="274"/>
                  <a:pt x="321" y="281"/>
                  <a:pt x="340" y="281"/>
                </a:cubicBezTo>
                <a:cubicBezTo>
                  <a:pt x="387" y="281"/>
                  <a:pt x="426" y="242"/>
                  <a:pt x="426" y="194"/>
                </a:cubicBezTo>
                <a:cubicBezTo>
                  <a:pt x="426" y="169"/>
                  <a:pt x="416" y="147"/>
                  <a:pt x="399" y="131"/>
                </a:cubicBez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0" name="bush"/>
          <p:cNvSpPr>
            <a:spLocks/>
          </p:cNvSpPr>
          <p:nvPr/>
        </p:nvSpPr>
        <p:spPr bwMode="auto">
          <a:xfrm>
            <a:off x="-457200" y="6057900"/>
            <a:ext cx="1077955" cy="842946"/>
          </a:xfrm>
          <a:custGeom>
            <a:avLst/>
            <a:gdLst>
              <a:gd name="T0" fmla="*/ 536 w 594"/>
              <a:gd name="T1" fmla="*/ 220 h 464"/>
              <a:gd name="T2" fmla="*/ 547 w 594"/>
              <a:gd name="T3" fmla="*/ 182 h 464"/>
              <a:gd name="T4" fmla="*/ 477 w 594"/>
              <a:gd name="T5" fmla="*/ 112 h 464"/>
              <a:gd name="T6" fmla="*/ 477 w 594"/>
              <a:gd name="T7" fmla="*/ 112 h 464"/>
              <a:gd name="T8" fmla="*/ 400 w 594"/>
              <a:gd name="T9" fmla="*/ 35 h 464"/>
              <a:gd name="T10" fmla="*/ 337 w 594"/>
              <a:gd name="T11" fmla="*/ 68 h 464"/>
              <a:gd name="T12" fmla="*/ 252 w 594"/>
              <a:gd name="T13" fmla="*/ 0 h 464"/>
              <a:gd name="T14" fmla="*/ 170 w 594"/>
              <a:gd name="T15" fmla="*/ 58 h 464"/>
              <a:gd name="T16" fmla="*/ 105 w 594"/>
              <a:gd name="T17" fmla="*/ 123 h 464"/>
              <a:gd name="T18" fmla="*/ 0 w 594"/>
              <a:gd name="T19" fmla="*/ 242 h 464"/>
              <a:gd name="T20" fmla="*/ 84 w 594"/>
              <a:gd name="T21" fmla="*/ 355 h 464"/>
              <a:gd name="T22" fmla="*/ 80 w 594"/>
              <a:gd name="T23" fmla="*/ 379 h 464"/>
              <a:gd name="T24" fmla="*/ 165 w 594"/>
              <a:gd name="T25" fmla="*/ 464 h 464"/>
              <a:gd name="T26" fmla="*/ 242 w 594"/>
              <a:gd name="T27" fmla="*/ 415 h 464"/>
              <a:gd name="T28" fmla="*/ 318 w 594"/>
              <a:gd name="T29" fmla="*/ 458 h 464"/>
              <a:gd name="T30" fmla="*/ 386 w 594"/>
              <a:gd name="T31" fmla="*/ 425 h 464"/>
              <a:gd name="T32" fmla="*/ 467 w 594"/>
              <a:gd name="T33" fmla="*/ 454 h 464"/>
              <a:gd name="T34" fmla="*/ 594 w 594"/>
              <a:gd name="T35" fmla="*/ 326 h 464"/>
              <a:gd name="T36" fmla="*/ 536 w 594"/>
              <a:gd name="T37" fmla="*/ 220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94" h="464">
                <a:moveTo>
                  <a:pt x="536" y="220"/>
                </a:moveTo>
                <a:cubicBezTo>
                  <a:pt x="543" y="209"/>
                  <a:pt x="547" y="196"/>
                  <a:pt x="547" y="182"/>
                </a:cubicBezTo>
                <a:cubicBezTo>
                  <a:pt x="547" y="143"/>
                  <a:pt x="516" y="112"/>
                  <a:pt x="477" y="112"/>
                </a:cubicBezTo>
                <a:cubicBezTo>
                  <a:pt x="477" y="112"/>
                  <a:pt x="477" y="112"/>
                  <a:pt x="477" y="112"/>
                </a:cubicBezTo>
                <a:cubicBezTo>
                  <a:pt x="477" y="70"/>
                  <a:pt x="442" y="35"/>
                  <a:pt x="400" y="35"/>
                </a:cubicBezTo>
                <a:cubicBezTo>
                  <a:pt x="374" y="35"/>
                  <a:pt x="351" y="48"/>
                  <a:pt x="337" y="68"/>
                </a:cubicBezTo>
                <a:cubicBezTo>
                  <a:pt x="329" y="29"/>
                  <a:pt x="294" y="0"/>
                  <a:pt x="252" y="0"/>
                </a:cubicBezTo>
                <a:cubicBezTo>
                  <a:pt x="214" y="0"/>
                  <a:pt x="182" y="24"/>
                  <a:pt x="170" y="58"/>
                </a:cubicBezTo>
                <a:cubicBezTo>
                  <a:pt x="138" y="67"/>
                  <a:pt x="114" y="92"/>
                  <a:pt x="105" y="123"/>
                </a:cubicBezTo>
                <a:cubicBezTo>
                  <a:pt x="46" y="130"/>
                  <a:pt x="0" y="180"/>
                  <a:pt x="0" y="242"/>
                </a:cubicBezTo>
                <a:cubicBezTo>
                  <a:pt x="0" y="295"/>
                  <a:pt x="35" y="340"/>
                  <a:pt x="84" y="355"/>
                </a:cubicBezTo>
                <a:cubicBezTo>
                  <a:pt x="82" y="363"/>
                  <a:pt x="80" y="371"/>
                  <a:pt x="80" y="379"/>
                </a:cubicBezTo>
                <a:cubicBezTo>
                  <a:pt x="80" y="426"/>
                  <a:pt x="118" y="464"/>
                  <a:pt x="165" y="464"/>
                </a:cubicBezTo>
                <a:cubicBezTo>
                  <a:pt x="199" y="464"/>
                  <a:pt x="229" y="444"/>
                  <a:pt x="242" y="415"/>
                </a:cubicBezTo>
                <a:cubicBezTo>
                  <a:pt x="258" y="441"/>
                  <a:pt x="286" y="458"/>
                  <a:pt x="318" y="458"/>
                </a:cubicBezTo>
                <a:cubicBezTo>
                  <a:pt x="345" y="458"/>
                  <a:pt x="370" y="445"/>
                  <a:pt x="386" y="425"/>
                </a:cubicBezTo>
                <a:cubicBezTo>
                  <a:pt x="408" y="443"/>
                  <a:pt x="436" y="454"/>
                  <a:pt x="467" y="454"/>
                </a:cubicBezTo>
                <a:cubicBezTo>
                  <a:pt x="537" y="454"/>
                  <a:pt x="594" y="397"/>
                  <a:pt x="594" y="326"/>
                </a:cubicBezTo>
                <a:cubicBezTo>
                  <a:pt x="594" y="282"/>
                  <a:pt x="571" y="242"/>
                  <a:pt x="536" y="220"/>
                </a:cubicBez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94000">
                <a:schemeClr val="accent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6" name="landscaping"/>
          <p:cNvSpPr txBox="1"/>
          <p:nvPr/>
        </p:nvSpPr>
        <p:spPr>
          <a:xfrm>
            <a:off x="6488776" y="3235404"/>
            <a:ext cx="23504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Overall Satisfaction 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92% of consumers report overall satisfaction with Pathway Homes’ services.</a:t>
            </a:r>
          </a:p>
        </p:txBody>
      </p:sp>
      <p:sp>
        <p:nvSpPr>
          <p:cNvPr id="55" name="windows"/>
          <p:cNvSpPr txBox="1"/>
          <p:nvPr/>
        </p:nvSpPr>
        <p:spPr>
          <a:xfrm>
            <a:off x="4134838" y="3235404"/>
            <a:ext cx="2194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Incarceration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&lt;1%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of individuals were incarcerated during the fiscal year.</a:t>
            </a:r>
          </a:p>
        </p:txBody>
      </p:sp>
      <p:sp>
        <p:nvSpPr>
          <p:cNvPr id="54" name="doors"/>
          <p:cNvSpPr txBox="1"/>
          <p:nvPr/>
        </p:nvSpPr>
        <p:spPr>
          <a:xfrm>
            <a:off x="6488777" y="1837106"/>
            <a:ext cx="2194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Veterans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4%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of individuals served are United States Veterans.</a:t>
            </a:r>
          </a:p>
        </p:txBody>
      </p:sp>
      <p:sp>
        <p:nvSpPr>
          <p:cNvPr id="53" name="roof"/>
          <p:cNvSpPr txBox="1"/>
          <p:nvPr/>
        </p:nvSpPr>
        <p:spPr>
          <a:xfrm>
            <a:off x="4134838" y="1837106"/>
            <a:ext cx="2194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Employment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18%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of individuals were employed either full-time or part-time.</a:t>
            </a:r>
          </a:p>
        </p:txBody>
      </p:sp>
      <p:sp>
        <p:nvSpPr>
          <p:cNvPr id="52" name="painting"/>
          <p:cNvSpPr txBox="1"/>
          <p:nvPr/>
        </p:nvSpPr>
        <p:spPr>
          <a:xfrm>
            <a:off x="6488777" y="320362"/>
            <a:ext cx="21945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Hospitalization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(Psychiatric) 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90%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were not hospitalized for psychiatric reasons during the fiscal year.</a:t>
            </a:r>
          </a:p>
        </p:txBody>
      </p:sp>
      <p:sp>
        <p:nvSpPr>
          <p:cNvPr id="49" name="framing"/>
          <p:cNvSpPr txBox="1"/>
          <p:nvPr/>
        </p:nvSpPr>
        <p:spPr>
          <a:xfrm>
            <a:off x="4134838" y="320362"/>
            <a:ext cx="21945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Hospitalization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(Medical)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90%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were not hospitalized for medical reasons during the fiscal year.</a:t>
            </a:r>
          </a:p>
        </p:txBody>
      </p:sp>
      <p:sp>
        <p:nvSpPr>
          <p:cNvPr id="51" name="foundation"/>
          <p:cNvSpPr txBox="1"/>
          <p:nvPr/>
        </p:nvSpPr>
        <p:spPr>
          <a:xfrm>
            <a:off x="1602928" y="320362"/>
            <a:ext cx="2330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Stable Housing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97%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of individuals served remained in permanent stable housing.</a:t>
            </a:r>
          </a:p>
        </p:txBody>
      </p:sp>
    </p:spTree>
    <p:extLst>
      <p:ext uri="{BB962C8B-B14F-4D97-AF65-F5344CB8AC3E}">
        <p14:creationId xmlns:p14="http://schemas.microsoft.com/office/powerpoint/2010/main" val="23252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7" grpId="0" animBg="1"/>
      <p:bldP spid="18" grpId="0" animBg="1"/>
      <p:bldP spid="26" grpId="0" animBg="1"/>
      <p:bldP spid="2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89" grpId="0" animBg="1"/>
      <p:bldP spid="90" grpId="0" animBg="1"/>
      <p:bldP spid="56" grpId="0"/>
      <p:bldP spid="55" grpId="0"/>
      <p:bldP spid="54" grpId="0"/>
      <p:bldP spid="53" grpId="0"/>
      <p:bldP spid="52" grpId="0"/>
      <p:bldP spid="49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on Consumer Satisfaction</a:t>
            </a:r>
            <a:br>
              <a:rPr lang="en-US" dirty="0"/>
            </a:br>
            <a:r>
              <a:rPr lang="en-US" dirty="0"/>
              <a:t>30% Response Rate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Satisfaction of Individuals Served</a:t>
            </a:r>
            <a:r>
              <a:rPr lang="en-US" dirty="0"/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	82% Like the amount of time counselors spend with them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 	94% Believe Pathways staff treat them with dignity and respect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 	93% Believe the services they receive at Pathways improve their lives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92% overall satisfaction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4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Vision of Pathway Homes is to create a future in which all individuals with mental illness and co-occurring disabilities are able to lead meaningful, self-directed lives in a home of their choice with the supports and services they need.</a:t>
            </a:r>
          </a:p>
        </p:txBody>
      </p:sp>
    </p:spTree>
    <p:extLst>
      <p:ext uri="{BB962C8B-B14F-4D97-AF65-F5344CB8AC3E}">
        <p14:creationId xmlns:p14="http://schemas.microsoft.com/office/powerpoint/2010/main" val="3902143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Philanthropic contributions</a:t>
            </a:r>
          </a:p>
          <a:p>
            <a:r>
              <a:rPr lang="en-US" dirty="0"/>
              <a:t>All volunteer board</a:t>
            </a:r>
            <a:endParaRPr dirty="0"/>
          </a:p>
          <a:p>
            <a:r>
              <a:rPr lang="en-US" dirty="0"/>
              <a:t>Range and depth of expertise</a:t>
            </a:r>
          </a:p>
          <a:p>
            <a:r>
              <a:rPr lang="en-US" dirty="0"/>
              <a:t>Board member recruitment and onboarding</a:t>
            </a:r>
          </a:p>
          <a:p>
            <a:r>
              <a:rPr lang="en-US" dirty="0"/>
              <a:t>Advocacy and education activities</a:t>
            </a:r>
          </a:p>
          <a:p>
            <a:r>
              <a:rPr lang="en-US" dirty="0"/>
              <a:t>Strategic Planning</a:t>
            </a:r>
          </a:p>
          <a:p>
            <a:r>
              <a:rPr lang="en-US" dirty="0"/>
              <a:t>Employee and Resident events</a:t>
            </a:r>
          </a:p>
          <a:p>
            <a:r>
              <a:rPr lang="en-US" dirty="0"/>
              <a:t>Leadership Team support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05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LaurenP\Box Sync\Box Sync\Board Member Photos\DSC_00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/>
          <a:stretch/>
        </p:blipFill>
        <p:spPr bwMode="auto">
          <a:xfrm>
            <a:off x="20345400" y="2828623"/>
            <a:ext cx="4286123" cy="3187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369011-C843-48F4-A5DE-8C685678D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16000"/>
            <a:ext cx="8077200" cy="538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F6C8E-1FCD-4A7F-B43C-C29216C25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3782" r="5000" b="23773"/>
          <a:stretch/>
        </p:blipFill>
        <p:spPr>
          <a:xfrm rot="21135593">
            <a:off x="624435" y="1715050"/>
            <a:ext cx="8072536" cy="4161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02C6E-7ABF-4E87-8B90-5B37537830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6076" r="10937"/>
          <a:stretch/>
        </p:blipFill>
        <p:spPr>
          <a:xfrm>
            <a:off x="1206697" y="1190400"/>
            <a:ext cx="6735565" cy="5083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60C14A-C4E4-498C-8CAC-901AD6854B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3310" r="10000"/>
          <a:stretch/>
        </p:blipFill>
        <p:spPr>
          <a:xfrm rot="21351640">
            <a:off x="714557" y="1142884"/>
            <a:ext cx="7467600" cy="5289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47C5DD-1075-4E1E-89F5-616E2B278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942">
            <a:off x="1050092" y="1460018"/>
            <a:ext cx="7221223" cy="4817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E3DD1B-A7D9-4249-A6BA-CA7538EB7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" y="1572979"/>
            <a:ext cx="7665826" cy="5113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77FAB2-27AC-4988-B3BB-B955F090B2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803">
            <a:off x="1187859" y="1590893"/>
            <a:ext cx="6828842" cy="4555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43E9B2-8E33-4085-99D8-7DA58543F2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r="6195"/>
          <a:stretch/>
        </p:blipFill>
        <p:spPr>
          <a:xfrm>
            <a:off x="1837665" y="1646154"/>
            <a:ext cx="5399782" cy="4604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EBB6E1-483C-4345-98CA-6B18437444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3096" r="15582" b="1"/>
          <a:stretch/>
        </p:blipFill>
        <p:spPr>
          <a:xfrm rot="21408379">
            <a:off x="1622522" y="1318156"/>
            <a:ext cx="5959516" cy="4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A43A2-973F-4350-900C-6436C2ECA5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2222" r="9167" b="37778"/>
          <a:stretch/>
        </p:blipFill>
        <p:spPr>
          <a:xfrm rot="647113">
            <a:off x="-309285" y="2936467"/>
            <a:ext cx="9693683" cy="2784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228600"/>
            <a:ext cx="6799262" cy="1303337"/>
          </a:xfrm>
        </p:spPr>
        <p:txBody>
          <a:bodyPr/>
          <a:lstStyle/>
          <a:p>
            <a:r>
              <a:rPr lang="en-US" dirty="0"/>
              <a:t>Pathways Board in Action</a:t>
            </a:r>
          </a:p>
        </p:txBody>
      </p:sp>
    </p:spTree>
    <p:extLst>
      <p:ext uri="{BB962C8B-B14F-4D97-AF65-F5344CB8AC3E}">
        <p14:creationId xmlns:p14="http://schemas.microsoft.com/office/powerpoint/2010/main" val="8931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26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7582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We are doing more with less – How?</a:t>
            </a:r>
          </a:p>
          <a:p>
            <a:pPr lvl="1"/>
            <a:r>
              <a:rPr lang="en-US" dirty="0"/>
              <a:t>Increased face-to-face requirements, Medicaid </a:t>
            </a:r>
            <a:br>
              <a:rPr lang="en-US" dirty="0"/>
            </a:br>
            <a:r>
              <a:rPr lang="en-US" dirty="0"/>
              <a:t>billing</a:t>
            </a:r>
          </a:p>
          <a:p>
            <a:pPr lvl="1"/>
            <a:r>
              <a:rPr lang="en-US" dirty="0"/>
              <a:t>Staff training</a:t>
            </a:r>
          </a:p>
          <a:p>
            <a:pPr lvl="1"/>
            <a:r>
              <a:rPr lang="en-US" dirty="0"/>
              <a:t>Technology</a:t>
            </a:r>
          </a:p>
          <a:p>
            <a:pPr lvl="2"/>
            <a:r>
              <a:rPr lang="en-US" dirty="0"/>
              <a:t>Outsourced support</a:t>
            </a:r>
          </a:p>
          <a:p>
            <a:pPr lvl="2"/>
            <a:r>
              <a:rPr lang="en-US" dirty="0"/>
              <a:t>Automated processes</a:t>
            </a:r>
          </a:p>
          <a:p>
            <a:pPr lvl="2"/>
            <a:r>
              <a:rPr lang="en-US" dirty="0"/>
              <a:t>Business processes</a:t>
            </a:r>
          </a:p>
          <a:p>
            <a:pPr lvl="2"/>
            <a:r>
              <a:rPr lang="en-US" dirty="0"/>
              <a:t>Software (EHR, Accounting, Property Mgt., HRIS)</a:t>
            </a:r>
          </a:p>
          <a:p>
            <a:pPr lvl="2"/>
            <a:r>
              <a:rPr lang="en-US" dirty="0"/>
              <a:t>Data collection and information management </a:t>
            </a:r>
          </a:p>
        </p:txBody>
      </p:sp>
      <p:pic>
        <p:nvPicPr>
          <p:cNvPr id="3076" name="Picture 4" descr="C:\Users\Eleanor\AppData\Local\Microsoft\Windows\INetCache\IE\PNIRK1OH\financiacion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710940" cy="28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33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2017 Best NonProfit Staff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rtl="0">
              <a:buChar char="•"/>
            </a:pPr>
            <a:r>
              <a:rPr lang="en-US" b="1" i="0" dirty="0">
                <a:solidFill>
                  <a:schemeClr val="accent2"/>
                </a:solidFill>
                <a:latin typeface="Garamond" panose="02020404030301010803" pitchFamily="18" charset="0"/>
                <a:ea typeface="Calibri"/>
                <a:cs typeface="Calibri"/>
              </a:rPr>
              <a:t>We made the list!</a:t>
            </a:r>
          </a:p>
          <a:p>
            <a:pPr rtl="0">
              <a:buChar char="•"/>
            </a:pPr>
            <a:r>
              <a:rPr lang="en-US" b="0" i="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Award Sponsored by The Nonprofit Times and Best Companies Group</a:t>
            </a:r>
          </a:p>
          <a:p>
            <a:pPr rtl="0">
              <a:buChar char="•"/>
            </a:pPr>
            <a:r>
              <a:rPr lang="en-US" b="0" i="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Nationwide survey – best places of employment in nonprofit industry</a:t>
            </a:r>
          </a:p>
          <a:p>
            <a:r>
              <a:rPr lang="en-US" b="0" i="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More than 10,000 employees surveyed</a:t>
            </a: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 </a:t>
            </a:r>
            <a:endParaRPr lang="en-US" b="0" i="0" dirty="0">
              <a:solidFill>
                <a:srgbClr val="000000"/>
              </a:solidFill>
              <a:latin typeface="Garamond" panose="02020404030301010803" pitchFamily="18" charset="0"/>
              <a:ea typeface="Calibri"/>
              <a:cs typeface="Calibri"/>
            </a:endParaRPr>
          </a:p>
          <a:p>
            <a:r>
              <a:rPr lang="en-US" b="0" i="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Must meet minimum threshold to make list</a:t>
            </a:r>
          </a:p>
          <a:p>
            <a:pPr rtl="0">
              <a:buChar char="•"/>
            </a:pPr>
            <a:r>
              <a:rPr lang="en-US" b="0" i="0" dirty="0">
                <a:solidFill>
                  <a:srgbClr val="000000"/>
                </a:solidFill>
                <a:latin typeface="Garamond" panose="02020404030301010803" pitchFamily="18" charset="0"/>
                <a:ea typeface="Calibri"/>
                <a:cs typeface="Calibri"/>
              </a:rPr>
              <a:t>55 employees responded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7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649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Eleanor\AppData\Local\Microsoft\Windows\INetCache\IE\NA6ZFFN8\puzzled_house_workers_500_clr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83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057400"/>
          </a:xfrm>
        </p:spPr>
        <p:txBody>
          <a:bodyPr>
            <a:normAutofit/>
          </a:bodyPr>
          <a:lstStyle/>
          <a:p>
            <a:r>
              <a:rPr lang="en-US" dirty="0"/>
              <a:t>2016-2021 Strategic Plan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Adequately fund the work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Have sufficient number of skills and staff to do the work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Develop and use more efficient systems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Create a unified organization</a:t>
            </a:r>
            <a:r>
              <a:rPr lang="en-US" dirty="0"/>
              <a:t> (communication)</a:t>
            </a:r>
          </a:p>
          <a:p>
            <a:r>
              <a:rPr lang="en-US" dirty="0">
                <a:solidFill>
                  <a:srgbClr val="000000"/>
                </a:solidFill>
              </a:rPr>
              <a:t>Expand our ability to provide core services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Better move consumers through different levels of care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Position ourselves for new opportunities in core geographies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Build our brand in the state of VA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481633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828799"/>
          </a:xfrm>
        </p:spPr>
        <p:txBody>
          <a:bodyPr>
            <a:normAutofit/>
          </a:bodyPr>
          <a:lstStyle/>
          <a:p>
            <a:r>
              <a:rPr lang="en-US" dirty="0"/>
              <a:t>Strategic Goals Progress </a:t>
            </a:r>
            <a:br>
              <a:rPr lang="en-US" dirty="0"/>
            </a:br>
            <a:r>
              <a:rPr lang="en-US" dirty="0"/>
              <a:t>(10/3/2016 - 6/30/2017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90135"/>
            <a:ext cx="7315199" cy="37582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1.1 Adequately fund the work</a:t>
            </a:r>
          </a:p>
          <a:p>
            <a:pPr lvl="1"/>
            <a:r>
              <a:rPr lang="en-US" dirty="0"/>
              <a:t>45 days cash on hand </a:t>
            </a:r>
          </a:p>
          <a:p>
            <a:pPr lvl="1"/>
            <a:r>
              <a:rPr lang="en-US" dirty="0"/>
              <a:t>Renewed Potomac Health Foundation grant for $125,000</a:t>
            </a:r>
          </a:p>
          <a:p>
            <a:r>
              <a:rPr lang="en-US" dirty="0"/>
              <a:t>1.2 Have sufficient number of skills and staff to do the work</a:t>
            </a:r>
          </a:p>
          <a:p>
            <a:pPr lvl="1"/>
            <a:r>
              <a:rPr lang="en-US" dirty="0"/>
              <a:t>Hired 1 RN and added 2 clinical certifications (NAADAC)</a:t>
            </a:r>
          </a:p>
          <a:p>
            <a:pPr lvl="1"/>
            <a:r>
              <a:rPr lang="en-US" dirty="0"/>
              <a:t>Management Team training in tenancy and landlord actions; opioid epidemic; and financial wellness</a:t>
            </a:r>
            <a:endParaRPr dirty="0"/>
          </a:p>
          <a:p>
            <a:pPr lvl="1"/>
            <a:r>
              <a:rPr lang="en-US" dirty="0"/>
              <a:t>Expanded clinical internship program</a:t>
            </a:r>
            <a:endParaRPr dirty="0"/>
          </a:p>
          <a:p>
            <a:pPr lvl="1"/>
            <a:r>
              <a:rPr lang="en-US" dirty="0"/>
              <a:t>Exploring expanded use of volunteers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09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4" y="2490135"/>
            <a:ext cx="7205135" cy="36820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1.3 Develop and use more efficient systems</a:t>
            </a:r>
          </a:p>
          <a:p>
            <a:pPr lvl="1"/>
            <a:r>
              <a:rPr lang="en-US" dirty="0"/>
              <a:t>Office 365, SharePoint, and </a:t>
            </a:r>
            <a:r>
              <a:rPr lang="en-US" dirty="0" err="1"/>
              <a:t>Yardi</a:t>
            </a:r>
            <a:r>
              <a:rPr lang="en-US" dirty="0"/>
              <a:t> rollout </a:t>
            </a:r>
          </a:p>
          <a:p>
            <a:pPr lvl="1"/>
            <a:r>
              <a:rPr lang="en-US" dirty="0"/>
              <a:t>Implemented 80% of HR assessment  recommendations </a:t>
            </a:r>
            <a:endParaRPr dirty="0"/>
          </a:p>
          <a:p>
            <a:pPr lvl="1"/>
            <a:r>
              <a:rPr lang="en-US" dirty="0"/>
              <a:t>Revised housing workflow processes and reviewing other processes - staff training ongoing.</a:t>
            </a:r>
            <a:endParaRPr dirty="0"/>
          </a:p>
          <a:p>
            <a:r>
              <a:rPr lang="en-US" dirty="0"/>
              <a:t>1.4 Create a unified organization  </a:t>
            </a:r>
          </a:p>
          <a:p>
            <a:pPr lvl="1"/>
            <a:r>
              <a:rPr lang="en-US" dirty="0"/>
              <a:t>Staff updates at quarterly meetings</a:t>
            </a:r>
            <a:endParaRPr dirty="0"/>
          </a:p>
          <a:p>
            <a:pPr lvl="1"/>
            <a:r>
              <a:rPr lang="en-US" dirty="0"/>
              <a:t>Building intranet using SharePoint</a:t>
            </a:r>
          </a:p>
          <a:p>
            <a:pPr lvl="1"/>
            <a:r>
              <a:rPr lang="en-US" dirty="0"/>
              <a:t>Use of shared calendars and IM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427560-60A5-4F2F-A332-22254A3F88A1}"/>
              </a:ext>
            </a:extLst>
          </p:cNvPr>
          <p:cNvSpPr txBox="1">
            <a:spLocks/>
          </p:cNvSpPr>
          <p:nvPr/>
        </p:nvSpPr>
        <p:spPr>
          <a:xfrm>
            <a:off x="533400" y="533400"/>
            <a:ext cx="8077200" cy="18287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Strategic Goals Progress </a:t>
            </a:r>
            <a:br>
              <a:rPr lang="en-US"/>
            </a:br>
            <a:r>
              <a:rPr lang="en-US"/>
              <a:t>(10/3/2016 - 6/30/2017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49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490135"/>
            <a:ext cx="6798736" cy="368206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2.1  Expand ability to provide core services</a:t>
            </a:r>
          </a:p>
          <a:p>
            <a:r>
              <a:rPr lang="en-US" dirty="0"/>
              <a:t>97% remain housed</a:t>
            </a:r>
          </a:p>
          <a:p>
            <a:r>
              <a:rPr lang="en-US" dirty="0"/>
              <a:t>74% are engaged in productive daily activity</a:t>
            </a:r>
          </a:p>
          <a:p>
            <a:r>
              <a:rPr lang="en-US" dirty="0"/>
              <a:t>100% are connected to health care as needed</a:t>
            </a:r>
          </a:p>
          <a:p>
            <a:r>
              <a:rPr lang="en-US" dirty="0"/>
              <a:t>2.2  Move consumers thru levels of care</a:t>
            </a:r>
          </a:p>
          <a:p>
            <a:pPr lvl="1"/>
            <a:r>
              <a:rPr lang="en-US" dirty="0"/>
              <a:t>Added </a:t>
            </a:r>
            <a:r>
              <a:rPr lang="en-US" b="1" u="sng" dirty="0"/>
              <a:t>55</a:t>
            </a:r>
            <a:r>
              <a:rPr lang="en-US" dirty="0"/>
              <a:t> new beds thru housing grants and subsidies</a:t>
            </a:r>
          </a:p>
          <a:p>
            <a:pPr lvl="1"/>
            <a:r>
              <a:rPr lang="en-US" dirty="0"/>
              <a:t>Increased # of staff who are SOAR-trained </a:t>
            </a:r>
            <a:endParaRPr dirty="0"/>
          </a:p>
          <a:p>
            <a:pPr lvl="1"/>
            <a:r>
              <a:rPr lang="en-US" dirty="0"/>
              <a:t>RN hired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87F342-CBA0-4E2A-9C04-9880A5FCB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828799"/>
          </a:xfrm>
        </p:spPr>
        <p:txBody>
          <a:bodyPr>
            <a:normAutofit/>
          </a:bodyPr>
          <a:lstStyle/>
          <a:p>
            <a:r>
              <a:rPr lang="en-US" dirty="0"/>
              <a:t>Strategic Goals Progress </a:t>
            </a:r>
            <a:br>
              <a:rPr lang="en-US" dirty="0"/>
            </a:br>
            <a:r>
              <a:rPr lang="en-US" dirty="0"/>
              <a:t>(10/3/2016 - 6/30/2017</a:t>
            </a:r>
          </a:p>
        </p:txBody>
      </p:sp>
    </p:spTree>
    <p:extLst>
      <p:ext uri="{BB962C8B-B14F-4D97-AF65-F5344CB8AC3E}">
        <p14:creationId xmlns:p14="http://schemas.microsoft.com/office/powerpoint/2010/main" val="245084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2.3 Position re: new opportunities in core geographies</a:t>
            </a:r>
          </a:p>
          <a:p>
            <a:pPr lvl="1"/>
            <a:r>
              <a:rPr lang="en-US" dirty="0"/>
              <a:t>Increased # served in Fairfax by </a:t>
            </a:r>
            <a:r>
              <a:rPr lang="en-US" b="1" u="sng" dirty="0"/>
              <a:t>29</a:t>
            </a:r>
          </a:p>
          <a:p>
            <a:pPr lvl="1"/>
            <a:r>
              <a:rPr lang="en-US" dirty="0"/>
              <a:t>Obtained funding for 10 more PW CSB beds</a:t>
            </a:r>
          </a:p>
          <a:p>
            <a:pPr lvl="1"/>
            <a:r>
              <a:rPr lang="en-US" dirty="0"/>
              <a:t>Increased # served in central FL by 107!</a:t>
            </a:r>
          </a:p>
          <a:p>
            <a:pPr lvl="2"/>
            <a:r>
              <a:rPr lang="en-US" dirty="0"/>
              <a:t>Developed separate BOD</a:t>
            </a:r>
          </a:p>
          <a:p>
            <a:pPr lvl="2"/>
            <a:r>
              <a:rPr lang="en-US" dirty="0"/>
              <a:t>Developed strategic plan</a:t>
            </a:r>
          </a:p>
          <a:p>
            <a:pPr lvl="2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2CCA11-A9C2-41E1-B3C5-F3CF00685A41}"/>
              </a:ext>
            </a:extLst>
          </p:cNvPr>
          <p:cNvSpPr txBox="1">
            <a:spLocks/>
          </p:cNvSpPr>
          <p:nvPr/>
        </p:nvSpPr>
        <p:spPr>
          <a:xfrm>
            <a:off x="533400" y="533400"/>
            <a:ext cx="8077200" cy="18287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Strategic Goals Progress </a:t>
            </a:r>
            <a:br>
              <a:rPr lang="en-US"/>
            </a:br>
            <a:r>
              <a:rPr lang="en-US"/>
              <a:t>(10/3/2016 - 6/30/2017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6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09600" y="609600"/>
            <a:ext cx="7924800" cy="760412"/>
          </a:xfrm>
        </p:spPr>
        <p:txBody>
          <a:bodyPr/>
          <a:lstStyle/>
          <a:p>
            <a:r>
              <a:rPr lang="en-US" dirty="0"/>
              <a:t>Pathways at a Glance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25548753"/>
              </p:ext>
            </p:extLst>
          </p:nvPr>
        </p:nvGraphicFramePr>
        <p:xfrm>
          <a:off x="0" y="14478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0948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3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20" fill="hold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2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20" fill="hold">
                                          <p:stCondLst>
                                            <p:cond delay="18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2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3.1 Build our brand in the state of VA</a:t>
            </a:r>
          </a:p>
          <a:p>
            <a:pPr lvl="1"/>
            <a:r>
              <a:rPr lang="en-US" dirty="0"/>
              <a:t>Website updates ongoing with QA/IT support</a:t>
            </a:r>
            <a:endParaRPr dirty="0"/>
          </a:p>
          <a:p>
            <a:pPr lvl="1"/>
            <a:r>
              <a:rPr lang="en-US" dirty="0"/>
              <a:t>Defined and communicated agency advocacy priorities</a:t>
            </a:r>
          </a:p>
          <a:p>
            <a:pPr lvl="1"/>
            <a:r>
              <a:rPr lang="en-US" dirty="0"/>
              <a:t>Active engagement of CAC in local, state, and national advocacy events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7DF42-CA98-40D2-9BBE-CB514AAF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828799"/>
          </a:xfrm>
        </p:spPr>
        <p:txBody>
          <a:bodyPr>
            <a:normAutofit/>
          </a:bodyPr>
          <a:lstStyle/>
          <a:p>
            <a:r>
              <a:rPr lang="en-US" dirty="0"/>
              <a:t>Strategic Goals Progress </a:t>
            </a:r>
            <a:br>
              <a:rPr lang="en-US" dirty="0"/>
            </a:br>
            <a:r>
              <a:rPr lang="en-US" dirty="0"/>
              <a:t>(10/3/2016 - 6/30/2017</a:t>
            </a:r>
          </a:p>
        </p:txBody>
      </p:sp>
    </p:spTree>
    <p:extLst>
      <p:ext uri="{BB962C8B-B14F-4D97-AF65-F5344CB8AC3E}">
        <p14:creationId xmlns:p14="http://schemas.microsoft.com/office/powerpoint/2010/main" val="2915863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1828799"/>
          </a:xfrm>
        </p:spPr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6865" y="2362200"/>
            <a:ext cx="6766985" cy="396239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Property Management software and SharePoint implementation completion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HRIS software rollout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New service lines: Geropsychiatry, Outpatient, Crisis Stabilization, Medicaid ID Support Services, Behavioral Health Homes, Veterans Services, Loudoun County, Housing Development, Supported Employment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Co-occurring staff competency training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Increased fundraising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Consumer Advisory Board advocacy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853318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3E8C8A2-D2DA-42F8-84AA-AC5AB4251D2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A5D1FE1-4883-49B4-AD3E-D0A3F8DCE12C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829EAE-7CB1-410F-BAF1-55BD6DC249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EA5F8CE-974F-4443-AB3C-4799C332304B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94075D0C-1739-4729-A5C8-5C5707A942F5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DFD28A6-39F3-425F-8050-E5BF1B4523B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healthytravelblog.com/wp-content/uploads/2013/12/Thank-you-post-it_Xoombi.jpg">
            <a:extLst>
              <a:ext uri="{FF2B5EF4-FFF2-40B4-BE49-F238E27FC236}">
                <a16:creationId xmlns:a16="http://schemas.microsoft.com/office/drawing/2014/main" id="{04F5990C-F46E-4F93-8EBF-81ED6045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849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C9D262D4-AE8B-4620-949A-609FC366FC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1962" y="1411015"/>
            <a:ext cx="5856119" cy="4103960"/>
          </a:xfrm>
          <a:prstGeom prst="rect">
            <a:avLst/>
          </a:prstGeom>
          <a:blipFill dpi="0" rotWithShape="1">
            <a:blip r:embed="rId7">
              <a:alphaModFix amt="86000"/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605853C-E63A-49E2-84A4-4B7DD77A56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46249" y="1540931"/>
            <a:ext cx="5657851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500549F-5B68-400C-A605-BDF102BDBB0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9173373" cy="659658"/>
            <a:chOff x="-16934" y="3123631"/>
            <a:chExt cx="12231160" cy="659658"/>
          </a:xfrm>
        </p:grpSpPr>
        <p:sp>
          <p:nvSpPr>
            <p:cNvPr id="86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88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E22DAF0-5C05-4D01-A6C7-28326657739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0E02706-EE46-4DAA-8534-6654B5FBF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02" y="3543993"/>
            <a:ext cx="4762500" cy="1876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080F8A-1C61-4E4E-99B0-A8F0296B24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87" y="1678667"/>
            <a:ext cx="1821228" cy="18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3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TRENDS IMPACTING 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Loss of Fairfax CSB sole source contract resulted in:</a:t>
            </a:r>
          </a:p>
          <a:p>
            <a:pPr lvl="1"/>
            <a:r>
              <a:rPr lang="en-US" dirty="0"/>
              <a:t>Loss of direct service staff positions</a:t>
            </a:r>
          </a:p>
          <a:p>
            <a:pPr lvl="1"/>
            <a:r>
              <a:rPr lang="en-US" dirty="0"/>
              <a:t>Hold on merit increases</a:t>
            </a:r>
          </a:p>
          <a:p>
            <a:pPr lvl="1"/>
            <a:r>
              <a:rPr lang="en-US" dirty="0"/>
              <a:t>Elimination of TSA discretionary employer match</a:t>
            </a:r>
          </a:p>
          <a:p>
            <a:pPr lvl="1"/>
            <a:r>
              <a:rPr lang="en-US" dirty="0"/>
              <a:t>Hold on tuition reimbursement lottery </a:t>
            </a:r>
          </a:p>
          <a:p>
            <a:pPr lvl="1"/>
            <a:r>
              <a:rPr lang="en-US" dirty="0"/>
              <a:t>Salary reductions for President &amp; CEO, Leadership Team, and some clinical positions</a:t>
            </a:r>
          </a:p>
        </p:txBody>
      </p:sp>
    </p:spTree>
    <p:extLst>
      <p:ext uri="{BB962C8B-B14F-4D97-AF65-F5344CB8AC3E}">
        <p14:creationId xmlns:p14="http://schemas.microsoft.com/office/powerpoint/2010/main" val="277460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533400"/>
            <a:ext cx="6477000" cy="67056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7400" y="4648200"/>
            <a:ext cx="6799262" cy="1303338"/>
          </a:xfrm>
        </p:spPr>
        <p:txBody>
          <a:bodyPr/>
          <a:lstStyle/>
          <a:p>
            <a:r>
              <a:rPr lang="en-US" dirty="0"/>
              <a:t>Healthcare Services</a:t>
            </a:r>
          </a:p>
        </p:txBody>
      </p:sp>
    </p:spTree>
    <p:extLst>
      <p:ext uri="{BB962C8B-B14F-4D97-AF65-F5344CB8AC3E}">
        <p14:creationId xmlns:p14="http://schemas.microsoft.com/office/powerpoint/2010/main" val="1222298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447675"/>
            <a:ext cx="8229600" cy="1870284"/>
          </a:xfrm>
        </p:spPr>
        <p:txBody>
          <a:bodyPr anchor="t">
            <a:normAutofit/>
          </a:bodyPr>
          <a:lstStyle/>
          <a:p>
            <a:r>
              <a:rPr lang="en-US" dirty="0"/>
              <a:t>181 New Individuals Served!</a:t>
            </a:r>
            <a:br>
              <a:rPr lang="en-US" dirty="0"/>
            </a:br>
            <a:r>
              <a:rPr lang="en-US" sz="2800" i="1" dirty="0"/>
              <a:t>Most significant increase in our history!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1747703"/>
            <a:ext cx="3688874" cy="576262"/>
          </a:xfrm>
        </p:spPr>
        <p:txBody>
          <a:bodyPr/>
          <a:lstStyle/>
          <a:p>
            <a:r>
              <a:rPr lang="en-US" b="1" dirty="0"/>
              <a:t>FY 2016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95325" y="2480993"/>
            <a:ext cx="4040188" cy="3951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l" rtl="0">
              <a:buNone/>
            </a:pPr>
            <a:r>
              <a:rPr lang="en-US" b="0" i="0" u="none" strike="noStrike" dirty="0">
                <a:solidFill>
                  <a:schemeClr val="accent4"/>
                </a:solidFill>
                <a:ea typeface="Arial"/>
                <a:cs typeface="Arial"/>
              </a:rPr>
              <a:t>     Total served 			562</a:t>
            </a:r>
            <a:r>
              <a:rPr lang="en-US" b="0" i="0" dirty="0">
                <a:solidFill>
                  <a:schemeClr val="accent4"/>
                </a:solidFill>
                <a:ea typeface="Arial"/>
                <a:cs typeface="Arial"/>
              </a:rPr>
              <a:t>​</a:t>
            </a:r>
          </a:p>
          <a:p>
            <a:pPr lvl="1" algn="just"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Housing and </a:t>
            </a:r>
            <a:r>
              <a:rPr lang="en-US" b="0" i="0" u="none" strike="noStrike" dirty="0" err="1">
                <a:solidFill>
                  <a:srgbClr val="000000"/>
                </a:solidFill>
                <a:ea typeface="Arial"/>
                <a:cs typeface="Arial"/>
              </a:rPr>
              <a:t>svcs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</a:rPr>
              <a:t>           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 451</a:t>
            </a:r>
            <a:r>
              <a:rPr lang="en-US" b="0" i="0" dirty="0">
                <a:ea typeface="Arial"/>
                <a:cs typeface="Arial"/>
              </a:rPr>
              <a:t>​</a:t>
            </a:r>
          </a:p>
          <a:p>
            <a:pPr lvl="1" algn="just"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Housing only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</a:rPr>
              <a:t>                    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42</a:t>
            </a:r>
            <a:r>
              <a:rPr lang="en-US" b="0" i="0" dirty="0">
                <a:ea typeface="Arial"/>
                <a:cs typeface="Arial"/>
              </a:rPr>
              <a:t>​</a:t>
            </a:r>
          </a:p>
          <a:p>
            <a:pPr lvl="1" algn="just"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Housing only (DBHDS)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</a:rPr>
              <a:t>  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 11</a:t>
            </a:r>
            <a:r>
              <a:rPr lang="en-US" b="0" i="0" dirty="0">
                <a:ea typeface="Arial"/>
                <a:cs typeface="Arial"/>
              </a:rPr>
              <a:t>​</a:t>
            </a:r>
          </a:p>
          <a:p>
            <a:pPr lvl="1" algn="just"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Deployed contract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</a:rPr>
              <a:t>            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45</a:t>
            </a:r>
            <a:r>
              <a:rPr lang="en-US" b="0" i="0" dirty="0">
                <a:ea typeface="Arial"/>
                <a:cs typeface="Arial"/>
              </a:rPr>
              <a:t>​</a:t>
            </a:r>
          </a:p>
          <a:p>
            <a:pPr lvl="1" algn="just"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a typeface="Arial"/>
                <a:cs typeface="Arial"/>
              </a:rPr>
              <a:t>Svcs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 only (Florida)</a:t>
            </a:r>
            <a:r>
              <a:rPr lang="en-US" dirty="0">
                <a:solidFill>
                  <a:srgbClr val="000000"/>
                </a:solidFill>
                <a:ea typeface="Arial"/>
                <a:cs typeface="Arial"/>
              </a:rPr>
              <a:t>         </a:t>
            </a:r>
            <a:r>
              <a:rPr lang="en-US" b="0" i="0" u="none" strike="noStrike" dirty="0">
                <a:solidFill>
                  <a:srgbClr val="000000"/>
                </a:solidFill>
                <a:ea typeface="Arial"/>
                <a:cs typeface="Arial"/>
              </a:rPr>
              <a:t>   13</a:t>
            </a:r>
            <a:r>
              <a:rPr lang="en-US" b="0" i="0" dirty="0">
                <a:ea typeface="Arial"/>
                <a:cs typeface="Arial"/>
              </a:rPr>
              <a:t>​</a:t>
            </a:r>
          </a:p>
          <a:p>
            <a:pPr lvl="1" algn="l" rtl="0">
              <a:buChar char="•"/>
            </a:pPr>
            <a:endParaRPr lang="en-US" b="0" i="0" dirty="0">
              <a:ea typeface="Arial"/>
              <a:cs typeface="Arial"/>
            </a:endParaRPr>
          </a:p>
          <a:p>
            <a:pPr marL="0" indent="0" algn="l" rtl="0"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</a:rPr>
              <a:t>Age range: 22-83</a:t>
            </a:r>
            <a:r>
              <a:rPr lang="en-US" sz="2000" b="0" i="0" dirty="0"/>
              <a:t>​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3425" y="1678197"/>
            <a:ext cx="4305599" cy="639762"/>
          </a:xfrm>
        </p:spPr>
        <p:txBody>
          <a:bodyPr/>
          <a:lstStyle/>
          <a:p>
            <a:r>
              <a:rPr lang="en-US" b="1" dirty="0"/>
              <a:t>FY 2017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43425" y="2480993"/>
            <a:ext cx="4270375" cy="3916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     Total served	                 743</a:t>
            </a:r>
          </a:p>
          <a:p>
            <a:pPr lvl="1" algn="just"/>
            <a:r>
              <a:rPr lang="en-US" dirty="0"/>
              <a:t>Housing and </a:t>
            </a:r>
            <a:r>
              <a:rPr lang="en-US" dirty="0" err="1"/>
              <a:t>svcs</a:t>
            </a:r>
            <a:r>
              <a:rPr lang="en-US" dirty="0"/>
              <a:t>	  	536</a:t>
            </a:r>
          </a:p>
          <a:p>
            <a:pPr lvl="1" algn="just"/>
            <a:r>
              <a:rPr lang="en-US" dirty="0"/>
              <a:t>Housing only	                42</a:t>
            </a:r>
          </a:p>
          <a:p>
            <a:pPr lvl="1" algn="just"/>
            <a:r>
              <a:rPr lang="en-US" dirty="0"/>
              <a:t>Housing only (DBHDS)	  42</a:t>
            </a:r>
          </a:p>
          <a:p>
            <a:pPr lvl="1" algn="just"/>
            <a:r>
              <a:rPr lang="en-US" dirty="0"/>
              <a:t>Deployed contract	         45</a:t>
            </a:r>
          </a:p>
          <a:p>
            <a:pPr lvl="1" algn="just"/>
            <a:r>
              <a:rPr lang="en-US" dirty="0" err="1"/>
              <a:t>Svcs</a:t>
            </a:r>
            <a:r>
              <a:rPr lang="en-US" dirty="0"/>
              <a:t> only (Florida)	       120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Age range: 21-84</a:t>
            </a:r>
          </a:p>
        </p:txBody>
      </p:sp>
    </p:spTree>
    <p:extLst>
      <p:ext uri="{BB962C8B-B14F-4D97-AF65-F5344CB8AC3E}">
        <p14:creationId xmlns:p14="http://schemas.microsoft.com/office/powerpoint/2010/main" val="2024246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C117F-F390-437B-ADB0-57E87EFF34F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700" y="0"/>
            <a:ext cx="9173369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742BC3-654B-4E41-9A6A-73A42E47763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755C732-3264-4614-8316-41F7548371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C7C6ED-4EA1-4532-A820-59A8ADEEE0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9172471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A197BB7-B689-4B37-8BE2-FC23F6ED649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3E4556-7891-471E-B9B7-A38508C7591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9C6176-D87B-4D8F-8BC3-FE6DF55C4ED8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838BA48-DDFB-46B3-9EF6-031C91D27927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D6659D-FA60-4C6D-A9F6-063E294AA15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3836" y="5501254"/>
            <a:ext cx="720279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AD786D6-2C42-45AF-888B-F2038C4D0A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3" y="1092200"/>
            <a:ext cx="7499739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DB9CA-D657-42BF-9849-CE19830D6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086" y="1219200"/>
            <a:ext cx="7365479" cy="2848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64" y="4404852"/>
            <a:ext cx="7492258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262626"/>
                </a:solidFill>
              </a:rPr>
              <a:t>Age Range</a:t>
            </a:r>
          </a:p>
        </p:txBody>
      </p:sp>
    </p:spTree>
    <p:extLst>
      <p:ext uri="{BB962C8B-B14F-4D97-AF65-F5344CB8AC3E}">
        <p14:creationId xmlns:p14="http://schemas.microsoft.com/office/powerpoint/2010/main" val="140819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0A91612-88CE-4C92-9EA4-B55252B09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822448"/>
              </p:ext>
            </p:extLst>
          </p:nvPr>
        </p:nvGraphicFramePr>
        <p:xfrm>
          <a:off x="381000" y="533400"/>
          <a:ext cx="8509651" cy="688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758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3450</TotalTime>
  <Words>969</Words>
  <Application>Microsoft Office PowerPoint</Application>
  <PresentationFormat>On-screen Show (4:3)</PresentationFormat>
  <Paragraphs>348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Garamond</vt:lpstr>
      <vt:lpstr>Wingdings</vt:lpstr>
      <vt:lpstr>Organic</vt:lpstr>
      <vt:lpstr>PowerPoint Presentation</vt:lpstr>
      <vt:lpstr>Mission</vt:lpstr>
      <vt:lpstr>Vision Statement</vt:lpstr>
      <vt:lpstr>Pathways at a Glance</vt:lpstr>
      <vt:lpstr>TRENDS IMPACTING PERSONNEL</vt:lpstr>
      <vt:lpstr>Healthcare Services</vt:lpstr>
      <vt:lpstr>181 New Individuals Served! Most significant increase in our history!</vt:lpstr>
      <vt:lpstr>Age Range</vt:lpstr>
      <vt:lpstr>PowerPoint Presentation</vt:lpstr>
      <vt:lpstr>Individuals with SMI die 25 yrs. Earlier!</vt:lpstr>
      <vt:lpstr>Homeless/Chronically Homeless</vt:lpstr>
      <vt:lpstr>Individuals Hospitalized</vt:lpstr>
      <vt:lpstr>Medical Hospitalizations  (By age and length of hospital stay)</vt:lpstr>
      <vt:lpstr>Hospital Discharge Disposition</vt:lpstr>
      <vt:lpstr>Cost of Services (per person per day)</vt:lpstr>
      <vt:lpstr>PowerPoint Presentation</vt:lpstr>
      <vt:lpstr>PowerPoint Presentation</vt:lpstr>
      <vt:lpstr>VA State Contract Expansion</vt:lpstr>
      <vt:lpstr>Active Waitlist Managed by PHI = 507 as of 6/30/2017</vt:lpstr>
      <vt:lpstr>Annual Budget</vt:lpstr>
      <vt:lpstr>Total Fairfax CoC HUD Funding  $8,918,503  </vt:lpstr>
      <vt:lpstr>Fundraising Growth FY13-FY17</vt:lpstr>
      <vt:lpstr>Grant and Special Events Revenue Doubled</vt:lpstr>
      <vt:lpstr> Revenue Growth  </vt:lpstr>
      <vt:lpstr>Advocacy Highlights </vt:lpstr>
      <vt:lpstr>FY2017 Advocacy Activities</vt:lpstr>
      <vt:lpstr>Agency Advocacy Priorities</vt:lpstr>
      <vt:lpstr>PowerPoint Presentation</vt:lpstr>
      <vt:lpstr>Impact on Consumer Satisfaction 30% Response Rate</vt:lpstr>
      <vt:lpstr>Board Impact</vt:lpstr>
      <vt:lpstr>Pathways Board in Action</vt:lpstr>
      <vt:lpstr>Efficiencies</vt:lpstr>
      <vt:lpstr>2017 Best NonProfit Staff Survey</vt:lpstr>
      <vt:lpstr>PowerPoint Presentation</vt:lpstr>
      <vt:lpstr>2016-2021 Strategic Plan Goals</vt:lpstr>
      <vt:lpstr>Strategic Goals Progress  (10/3/2016 - 6/30/2017</vt:lpstr>
      <vt:lpstr>PowerPoint Presentation</vt:lpstr>
      <vt:lpstr>Strategic Goals Progress  (10/3/2016 - 6/30/2017</vt:lpstr>
      <vt:lpstr>PowerPoint Presentation</vt:lpstr>
      <vt:lpstr>Strategic Goals Progress  (10/3/2016 - 6/30/2017</vt:lpstr>
      <vt:lpstr>Looking Ahead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 Homes, Inc.</dc:title>
  <dc:creator>Eleanor</dc:creator>
  <cp:lastModifiedBy>Eleanor Vincent</cp:lastModifiedBy>
  <cp:revision>845</cp:revision>
  <cp:lastPrinted>2017-10-02T13:51:45Z</cp:lastPrinted>
  <dcterms:created xsi:type="dcterms:W3CDTF">2016-09-15T16:03:52Z</dcterms:created>
  <dcterms:modified xsi:type="dcterms:W3CDTF">2017-11-06T01:19:28Z</dcterms:modified>
</cp:coreProperties>
</file>