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98" r:id="rId3"/>
    <p:sldId id="257" r:id="rId4"/>
    <p:sldId id="290" r:id="rId5"/>
    <p:sldId id="261" r:id="rId6"/>
    <p:sldId id="285" r:id="rId7"/>
    <p:sldId id="259" r:id="rId8"/>
    <p:sldId id="305" r:id="rId9"/>
    <p:sldId id="282" r:id="rId10"/>
    <p:sldId id="260" r:id="rId11"/>
    <p:sldId id="262" r:id="rId12"/>
    <p:sldId id="263" r:id="rId13"/>
    <p:sldId id="264" r:id="rId14"/>
    <p:sldId id="312" r:id="rId15"/>
    <p:sldId id="313" r:id="rId16"/>
    <p:sldId id="310" r:id="rId17"/>
    <p:sldId id="265" r:id="rId18"/>
    <p:sldId id="311" r:id="rId19"/>
    <p:sldId id="266" r:id="rId20"/>
    <p:sldId id="267" r:id="rId21"/>
    <p:sldId id="269" r:id="rId22"/>
    <p:sldId id="271" r:id="rId23"/>
    <p:sldId id="270" r:id="rId24"/>
    <p:sldId id="272" r:id="rId25"/>
    <p:sldId id="273" r:id="rId26"/>
    <p:sldId id="274" r:id="rId27"/>
    <p:sldId id="275" r:id="rId28"/>
    <p:sldId id="276" r:id="rId29"/>
    <p:sldId id="303" r:id="rId30"/>
    <p:sldId id="278" r:id="rId31"/>
    <p:sldId id="279" r:id="rId32"/>
    <p:sldId id="283" r:id="rId33"/>
    <p:sldId id="280" r:id="rId34"/>
    <p:sldId id="309" r:id="rId35"/>
    <p:sldId id="304" r:id="rId36"/>
    <p:sldId id="291" r:id="rId37"/>
    <p:sldId id="286" r:id="rId38"/>
    <p:sldId id="281" r:id="rId39"/>
    <p:sldId id="299" r:id="rId40"/>
    <p:sldId id="289" r:id="rId41"/>
    <p:sldId id="308" r:id="rId42"/>
    <p:sldId id="307" r:id="rId43"/>
    <p:sldId id="293" r:id="rId44"/>
    <p:sldId id="294" r:id="rId45"/>
    <p:sldId id="292" r:id="rId46"/>
    <p:sldId id="300" r:id="rId47"/>
    <p:sldId id="302" r:id="rId48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50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49" autoAdjust="0"/>
  </p:normalViewPr>
  <p:slideViewPr>
    <p:cSldViewPr>
      <p:cViewPr>
        <p:scale>
          <a:sx n="70" d="100"/>
          <a:sy n="70" d="100"/>
        </p:scale>
        <p:origin x="-273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FY%202014\Individuals%20Served%20and%20Other%20Oucomes%20for%20FY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FY%202014\Individuals%20Served%20and%20Other%20Oucomes%20for%20FY1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FY%202014\Individuals%20Served%20and%20Other%20Oucomes%20for%20FY1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FY%202014\Individuals%20Served%20and%20Other%20Oucomes%20for%20FY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FY%202014\Individuals%20Served%20and%20Other%20Oucomes%20for%20FY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FY%202014\Individuals%20Served%20and%20Other%20Oucomes%20for%20FY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FY%202014\Individuals%20Served%20and%20Other%20Oucomes%20for%20FY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FY%202014\Individuals%20Served%20and%20Other%20Oucomes%20for%20FY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FY%202014\Individuals%20Served%20and%20Other%20Oucomes%20for%20FY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Properties!$B$1</c:f>
              <c:strCache>
                <c:ptCount val="1"/>
                <c:pt idx="0">
                  <c:v>Leased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Properties!$A$2:$A$4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Properties!$B$2:$B$4</c:f>
              <c:numCache>
                <c:formatCode>General</c:formatCode>
                <c:ptCount val="3"/>
                <c:pt idx="0">
                  <c:v>129</c:v>
                </c:pt>
                <c:pt idx="1">
                  <c:v>130</c:v>
                </c:pt>
                <c:pt idx="2">
                  <c:v>131</c:v>
                </c:pt>
              </c:numCache>
            </c:numRef>
          </c:val>
        </c:ser>
        <c:ser>
          <c:idx val="1"/>
          <c:order val="1"/>
          <c:tx>
            <c:strRef>
              <c:f>Properties!$C$1</c:f>
              <c:strCache>
                <c:ptCount val="1"/>
                <c:pt idx="0">
                  <c:v>Owned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Properties!$A$2:$A$4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Properties!$C$2:$C$4</c:f>
              <c:numCache>
                <c:formatCode>General</c:formatCode>
                <c:ptCount val="3"/>
                <c:pt idx="0">
                  <c:v>44</c:v>
                </c:pt>
                <c:pt idx="1">
                  <c:v>46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3708032"/>
        <c:axId val="116454464"/>
        <c:axId val="0"/>
      </c:bar3DChart>
      <c:catAx>
        <c:axId val="15370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454464"/>
        <c:crosses val="autoZero"/>
        <c:auto val="1"/>
        <c:lblAlgn val="ctr"/>
        <c:lblOffset val="100"/>
        <c:noMultiLvlLbl val="0"/>
      </c:catAx>
      <c:valAx>
        <c:axId val="116454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7080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2690280499420778E-2"/>
          <c:w val="0.94966462525517659"/>
          <c:h val="0.967309719500579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403105861767275"/>
          <c:y val="0.84158487376056779"/>
          <c:w val="0.2159689413823272"/>
          <c:h val="0.155763977743521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0539344867028E-2"/>
          <c:y val="8.0277690288713927E-2"/>
          <c:w val="0.71049497225384739"/>
          <c:h val="0.8261112860892388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served 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691331331595271E-2"/>
                  <c:y val="5.42734908136482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65 and younger</c:v>
                </c:pt>
                <c:pt idx="1">
                  <c:v>66 and older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360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1293450185616717"/>
          <c:y val="0.83981574803149606"/>
          <c:w val="0.50707386984747471"/>
          <c:h val="8.036850393700786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Marital</a:t>
            </a:r>
            <a:r>
              <a:rPr lang="en-US" sz="2400" baseline="0"/>
              <a:t> Status of Individuals Served</a:t>
            </a:r>
            <a:endParaRPr lang="en-US" sz="24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'Marital Status'!$B$222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'Marital Status'!$A$223:$A$227</c:f>
              <c:strCache>
                <c:ptCount val="5"/>
                <c:pt idx="0">
                  <c:v>Single/Never Married</c:v>
                </c:pt>
                <c:pt idx="1">
                  <c:v>Married</c:v>
                </c:pt>
                <c:pt idx="2">
                  <c:v>Separated</c:v>
                </c:pt>
                <c:pt idx="3">
                  <c:v>Divorced</c:v>
                </c:pt>
                <c:pt idx="4">
                  <c:v>Widowed</c:v>
                </c:pt>
              </c:strCache>
            </c:strRef>
          </c:cat>
          <c:val>
            <c:numRef>
              <c:f>'Marital Status'!$B$223:$B$227</c:f>
              <c:numCache>
                <c:formatCode>General</c:formatCode>
                <c:ptCount val="5"/>
                <c:pt idx="0">
                  <c:v>158</c:v>
                </c:pt>
                <c:pt idx="1">
                  <c:v>6</c:v>
                </c:pt>
                <c:pt idx="2">
                  <c:v>15</c:v>
                </c:pt>
                <c:pt idx="3">
                  <c:v>34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'Marital Status'!$C$222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'Marital Status'!$A$223:$A$227</c:f>
              <c:strCache>
                <c:ptCount val="5"/>
                <c:pt idx="0">
                  <c:v>Single/Never Married</c:v>
                </c:pt>
                <c:pt idx="1">
                  <c:v>Married</c:v>
                </c:pt>
                <c:pt idx="2">
                  <c:v>Separated</c:v>
                </c:pt>
                <c:pt idx="3">
                  <c:v>Divorced</c:v>
                </c:pt>
                <c:pt idx="4">
                  <c:v>Widowed</c:v>
                </c:pt>
              </c:strCache>
            </c:strRef>
          </c:cat>
          <c:val>
            <c:numRef>
              <c:f>'Marital Status'!$C$223:$C$227</c:f>
              <c:numCache>
                <c:formatCode>General</c:formatCode>
                <c:ptCount val="5"/>
                <c:pt idx="0">
                  <c:v>91</c:v>
                </c:pt>
                <c:pt idx="1">
                  <c:v>9</c:v>
                </c:pt>
                <c:pt idx="2">
                  <c:v>10</c:v>
                </c:pt>
                <c:pt idx="3">
                  <c:v>61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6097152"/>
        <c:axId val="155553728"/>
      </c:barChart>
      <c:catAx>
        <c:axId val="1060971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5553728"/>
        <c:crosses val="autoZero"/>
        <c:auto val="1"/>
        <c:lblAlgn val="ctr"/>
        <c:lblOffset val="100"/>
        <c:noMultiLvlLbl val="0"/>
      </c:catAx>
      <c:valAx>
        <c:axId val="1555537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60971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Veteran </a:t>
            </a:r>
            <a:r>
              <a:rPr lang="en-US" dirty="0" smtClean="0"/>
              <a:t>Status FY</a:t>
            </a:r>
            <a:r>
              <a:rPr lang="en-US" baseline="0" dirty="0" smtClean="0"/>
              <a:t> 2013</a:t>
            </a:r>
            <a:endParaRPr lang="en-US" dirty="0"/>
          </a:p>
        </c:rich>
      </c:tx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2320357015733429E-4"/>
          <c:w val="0.99217179449791004"/>
          <c:h val="0.99947679642984266"/>
        </c:manualLayout>
      </c:layout>
      <c:pie3DChart>
        <c:varyColors val="1"/>
        <c:ser>
          <c:idx val="0"/>
          <c:order val="0"/>
          <c:tx>
            <c:v>Veteran Status</c:v>
          </c:tx>
          <c:explosion val="61"/>
          <c:dLbls>
            <c:dLbl>
              <c:idx val="0"/>
              <c:layout>
                <c:manualLayout>
                  <c:x val="-1.1773528308961379E-2"/>
                  <c:y val="6.7927369734521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1.5322225346831647E-2"/>
                  <c:y val="-0.14951615679187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Veteran!$A$2:$A$3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Veteran!$B$2:$B$3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dirty="0"/>
              <a:t>Veteran Status FY 2014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24160237546065"/>
          <c:y val="0.24389424382297045"/>
          <c:w val="0.74938466025080197"/>
          <c:h val="0.63578038736537246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Veterans!$J$8:$J$9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Veterans!$K$8:$K$9</c:f>
              <c:numCache>
                <c:formatCode>0%</c:formatCode>
                <c:ptCount val="2"/>
                <c:pt idx="0">
                  <c:v>0.06</c:v>
                </c:pt>
                <c:pt idx="1">
                  <c:v>0.94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47933635568281235"/>
          <c:y val="0.91372680785591465"/>
          <c:w val="0.48040191945703759"/>
          <c:h val="7.372409901238870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03626346574567E-2"/>
          <c:y val="0"/>
          <c:w val="0.83662058755205138"/>
          <c:h val="1"/>
        </c:manualLayout>
      </c:layout>
      <c:pie3DChart>
        <c:varyColors val="1"/>
        <c:ser>
          <c:idx val="0"/>
          <c:order val="0"/>
          <c:dLbls>
            <c:dLbl>
              <c:idx val="0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Employment!$A$20:$C$20</c:f>
              <c:strCache>
                <c:ptCount val="3"/>
                <c:pt idx="0">
                  <c:v>Employed Full-time</c:v>
                </c:pt>
                <c:pt idx="1">
                  <c:v>Employed</c:v>
                </c:pt>
                <c:pt idx="2">
                  <c:v>Unemployed</c:v>
                </c:pt>
              </c:strCache>
            </c:strRef>
          </c:cat>
          <c:val>
            <c:numRef>
              <c:f>Employment!$A$21:$C$21</c:f>
              <c:numCache>
                <c:formatCode>General</c:formatCode>
                <c:ptCount val="3"/>
                <c:pt idx="0">
                  <c:v>28</c:v>
                </c:pt>
                <c:pt idx="1">
                  <c:v>68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Employment!$A$21:$C$21</c:f>
              <c:strCache>
                <c:ptCount val="1"/>
                <c:pt idx="0">
                  <c:v>28 68 300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9513888237153"/>
          <c:y val="0.16034010827825962"/>
          <c:w val="0.63302068767029862"/>
          <c:h val="0.82920267514079793"/>
        </c:manualLayout>
      </c:layout>
      <c:pieChart>
        <c:varyColors val="1"/>
        <c:ser>
          <c:idx val="0"/>
          <c:order val="0"/>
          <c:explosion val="12"/>
          <c:dLbls>
            <c:dLbl>
              <c:idx val="1"/>
              <c:layout>
                <c:manualLayout>
                  <c:x val="-0.1287040252268824"/>
                  <c:y val="0.107669647222814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9901094603937317"/>
                  <c:y val="-2.65419259853234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237709559249072E-2"/>
                  <c:y val="-1.17595127035749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240247750752384"/>
                  <c:y val="0.114319450224241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Financials!$A$2:$A$6</c:f>
              <c:strCache>
                <c:ptCount val="5"/>
                <c:pt idx="0">
                  <c:v>Government Grants and Contracts</c:v>
                </c:pt>
                <c:pt idx="1">
                  <c:v>Fees and Rents</c:v>
                </c:pt>
                <c:pt idx="2">
                  <c:v>Contributions</c:v>
                </c:pt>
                <c:pt idx="3">
                  <c:v>Sublease and Other Income</c:v>
                </c:pt>
                <c:pt idx="4">
                  <c:v>Interest and Dividends</c:v>
                </c:pt>
              </c:strCache>
            </c:strRef>
          </c:cat>
          <c:val>
            <c:numRef>
              <c:f>Financials!$B$2:$B$6</c:f>
              <c:numCache>
                <c:formatCode>_("$"* #,##0.00_);_("$"* \(#,##0.00\);_("$"* "-"??_);_(@_)</c:formatCode>
                <c:ptCount val="5"/>
                <c:pt idx="0">
                  <c:v>8510332</c:v>
                </c:pt>
                <c:pt idx="1">
                  <c:v>1256611</c:v>
                </c:pt>
                <c:pt idx="2">
                  <c:v>145410</c:v>
                </c:pt>
                <c:pt idx="3">
                  <c:v>73079</c:v>
                </c:pt>
                <c:pt idx="4">
                  <c:v>7374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9.0025966005586197E-2"/>
                  <c:y val="2.09509118986662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Fund-raising and Development                     
&lt;1%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Financials!$A$24:$A$26</c:f>
              <c:strCache>
                <c:ptCount val="3"/>
                <c:pt idx="0">
                  <c:v>Program Services              </c:v>
                </c:pt>
                <c:pt idx="1">
                  <c:v>Management and General             </c:v>
                </c:pt>
                <c:pt idx="2">
                  <c:v>Fund-raising and Development                     </c:v>
                </c:pt>
              </c:strCache>
            </c:strRef>
          </c:cat>
          <c:val>
            <c:numRef>
              <c:f>Financials!$B$24:$B$26</c:f>
              <c:numCache>
                <c:formatCode>_("$"* #,##0.00_);_("$"* \(#,##0.00\);_("$"* "-"??_);_(@_)</c:formatCode>
                <c:ptCount val="3"/>
                <c:pt idx="0">
                  <c:v>7416170</c:v>
                </c:pt>
                <c:pt idx="1">
                  <c:v>1834903</c:v>
                </c:pt>
                <c:pt idx="2">
                  <c:v>17639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152263374485597E-2"/>
          <c:y val="0"/>
          <c:w val="0.95790172061825607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05"/>
          <c:y val="0.93242255846987698"/>
          <c:w val="0.9"/>
          <c:h val="6.757744153012297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152263374485597E-2"/>
          <c:y val="0"/>
          <c:w val="0.95790172061825607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05"/>
          <c:y val="0.93242255846987698"/>
          <c:w val="0.9"/>
          <c:h val="6.757744153012297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0729730836691466E-2"/>
                  <c:y val="-1.42526086678189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898221350671128E-2"/>
                  <c:y val="-1.481627296587926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635404668889665"/>
                  <c:y val="2.570562063888355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5457739126422308E-2"/>
                  <c:y val="-0.246380673452403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5567904450078787E-2"/>
                  <c:y val="-8.406215991293770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'Individuals Served - Program'!$J$1:$J$7</c:f>
              <c:strCache>
                <c:ptCount val="7"/>
                <c:pt idx="0">
                  <c:v>Calamo/Terry</c:v>
                </c:pt>
                <c:pt idx="1">
                  <c:v>Housing Only</c:v>
                </c:pt>
                <c:pt idx="2">
                  <c:v>Semi-Independent</c:v>
                </c:pt>
                <c:pt idx="3">
                  <c:v>SHOP/SPC</c:v>
                </c:pt>
                <c:pt idx="4">
                  <c:v>SHP</c:v>
                </c:pt>
                <c:pt idx="5">
                  <c:v>Stevenson Place</c:v>
                </c:pt>
                <c:pt idx="6">
                  <c:v>Supported Living</c:v>
                </c:pt>
              </c:strCache>
            </c:strRef>
          </c:cat>
          <c:val>
            <c:numRef>
              <c:f>'Individuals Served - Program'!$K$1:$K$7</c:f>
              <c:numCache>
                <c:formatCode>General</c:formatCode>
                <c:ptCount val="7"/>
                <c:pt idx="0">
                  <c:v>16</c:v>
                </c:pt>
                <c:pt idx="1">
                  <c:v>42</c:v>
                </c:pt>
                <c:pt idx="2">
                  <c:v>71</c:v>
                </c:pt>
                <c:pt idx="3">
                  <c:v>158</c:v>
                </c:pt>
                <c:pt idx="4">
                  <c:v>42</c:v>
                </c:pt>
                <c:pt idx="5">
                  <c:v>37</c:v>
                </c:pt>
                <c:pt idx="6">
                  <c:v>72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4"/>
          </c:dPt>
          <c:dLbls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'Waitlist by Gender'!$B$1:$C$1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'Waitlist by Gender'!$B$2:$C$2</c:f>
              <c:numCache>
                <c:formatCode>General</c:formatCode>
                <c:ptCount val="2"/>
                <c:pt idx="0">
                  <c:v>231</c:v>
                </c:pt>
                <c:pt idx="1">
                  <c:v>361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History of Chronic Homelessness                                  Among Homeless Individuals Served (N = 241)</a:t>
            </a:r>
            <a:endParaRPr lang="en-US" dirty="0">
              <a:effectLst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'HX of Homelessness'!$J$10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68,</a:t>
                    </a:r>
                    <a:r>
                      <a:rPr lang="en-US" baseline="0" smtClean="0"/>
                      <a:t> 55%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40, 34%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'HX of Homelessness'!$I$11:$I$12</c:f>
              <c:strCache>
                <c:ptCount val="2"/>
                <c:pt idx="0">
                  <c:v>Chronically Homeless</c:v>
                </c:pt>
                <c:pt idx="1">
                  <c:v>Not Chronically Homeless</c:v>
                </c:pt>
              </c:strCache>
            </c:strRef>
          </c:cat>
          <c:val>
            <c:numRef>
              <c:f>'HX of Homelessness'!$J$11:$J$12</c:f>
              <c:numCache>
                <c:formatCode>General</c:formatCode>
                <c:ptCount val="2"/>
                <c:pt idx="0">
                  <c:v>68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'HX of Homelessness'!$K$10</c:f>
              <c:strCache>
                <c:ptCount val="1"/>
                <c:pt idx="0">
                  <c:v>Male*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54,</a:t>
                    </a:r>
                    <a:r>
                      <a:rPr lang="en-US" baseline="0" dirty="0" smtClean="0"/>
                      <a:t> 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79, 66%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'HX of Homelessness'!$I$11:$I$12</c:f>
              <c:strCache>
                <c:ptCount val="2"/>
                <c:pt idx="0">
                  <c:v>Chronically Homeless</c:v>
                </c:pt>
                <c:pt idx="1">
                  <c:v>Not Chronically Homeless</c:v>
                </c:pt>
              </c:strCache>
            </c:strRef>
          </c:cat>
          <c:val>
            <c:numRef>
              <c:f>'HX of Homelessness'!$K$11:$K$12</c:f>
              <c:numCache>
                <c:formatCode>General</c:formatCode>
                <c:ptCount val="2"/>
                <c:pt idx="0">
                  <c:v>54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4594816"/>
        <c:axId val="153613376"/>
        <c:axId val="0"/>
      </c:bar3DChart>
      <c:catAx>
        <c:axId val="1545948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53613376"/>
        <c:crosses val="autoZero"/>
        <c:auto val="1"/>
        <c:lblAlgn val="ctr"/>
        <c:lblOffset val="100"/>
        <c:noMultiLvlLbl val="0"/>
      </c:catAx>
      <c:valAx>
        <c:axId val="15361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45948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Homeless Status of Individuals </a:t>
            </a:r>
            <a:r>
              <a:rPr lang="en-US" dirty="0" smtClean="0"/>
              <a:t>Served (N=396)</a:t>
            </a:r>
            <a:endParaRPr lang="en-US" dirty="0"/>
          </a:p>
        </c:rich>
      </c:tx>
      <c:overlay val="0"/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'HX of Homelessness'!$J$1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108, 45%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69, 45%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'HX of Homelessness'!$I$2:$I$3</c:f>
              <c:strCache>
                <c:ptCount val="2"/>
                <c:pt idx="0">
                  <c:v>Homeless</c:v>
                </c:pt>
                <c:pt idx="1">
                  <c:v>Non-Homeless</c:v>
                </c:pt>
              </c:strCache>
            </c:strRef>
          </c:cat>
          <c:val>
            <c:numRef>
              <c:f>'HX of Homelessness'!$J$2:$J$3</c:f>
              <c:numCache>
                <c:formatCode>General</c:formatCode>
                <c:ptCount val="2"/>
                <c:pt idx="0">
                  <c:v>108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strRef>
              <c:f>'HX of Homelessness'!$K$1</c:f>
              <c:strCache>
                <c:ptCount val="1"/>
                <c:pt idx="0">
                  <c:v>Male*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133, 55%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86, 55%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'HX of Homelessness'!$I$2:$I$3</c:f>
              <c:strCache>
                <c:ptCount val="2"/>
                <c:pt idx="0">
                  <c:v>Homeless</c:v>
                </c:pt>
                <c:pt idx="1">
                  <c:v>Non-Homeless</c:v>
                </c:pt>
              </c:strCache>
            </c:strRef>
          </c:cat>
          <c:val>
            <c:numRef>
              <c:f>'HX of Homelessness'!$K$2:$K$3</c:f>
              <c:numCache>
                <c:formatCode>General</c:formatCode>
                <c:ptCount val="2"/>
                <c:pt idx="0">
                  <c:v>132</c:v>
                </c:pt>
                <c:pt idx="1">
                  <c:v>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4637312"/>
        <c:axId val="153615104"/>
        <c:axId val="0"/>
      </c:bar3DChart>
      <c:valAx>
        <c:axId val="153615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4637312"/>
        <c:crosses val="autoZero"/>
        <c:crossBetween val="between"/>
      </c:valAx>
      <c:catAx>
        <c:axId val="154637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3615104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69150027029906602"/>
          <c:y val="8.2879336028942374E-2"/>
          <c:w val="0.25550695123503414"/>
          <c:h val="7.2227355221452932E-2"/>
        </c:manualLayout>
      </c:layout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'Axis I'!$G$22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'Axis I'!$F$23:$F$29</c:f>
              <c:strCache>
                <c:ptCount val="7"/>
                <c:pt idx="0">
                  <c:v>Other Mood Disorders</c:v>
                </c:pt>
                <c:pt idx="1">
                  <c:v>Major Depression</c:v>
                </c:pt>
                <c:pt idx="2">
                  <c:v>PTSD</c:v>
                </c:pt>
                <c:pt idx="3">
                  <c:v>Schizoaffective Disorder</c:v>
                </c:pt>
                <c:pt idx="4">
                  <c:v>Schizophrenia</c:v>
                </c:pt>
                <c:pt idx="5">
                  <c:v>Substance Use Disorders</c:v>
                </c:pt>
                <c:pt idx="6">
                  <c:v>Other</c:v>
                </c:pt>
              </c:strCache>
            </c:strRef>
          </c:cat>
          <c:val>
            <c:numRef>
              <c:f>'Axis I'!$G$23:$G$29</c:f>
              <c:numCache>
                <c:formatCode>General</c:formatCode>
                <c:ptCount val="7"/>
                <c:pt idx="0">
                  <c:v>88</c:v>
                </c:pt>
                <c:pt idx="1">
                  <c:v>117</c:v>
                </c:pt>
                <c:pt idx="2">
                  <c:v>28</c:v>
                </c:pt>
                <c:pt idx="3">
                  <c:v>87</c:v>
                </c:pt>
                <c:pt idx="4">
                  <c:v>116</c:v>
                </c:pt>
                <c:pt idx="5">
                  <c:v>137</c:v>
                </c:pt>
                <c:pt idx="6">
                  <c:v>112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40031107222709E-2"/>
          <c:y val="7.9445854948438602E-2"/>
          <c:w val="0.81849178574900372"/>
          <c:h val="0.8326201517776437"/>
        </c:manualLayout>
      </c:layout>
      <c:pie3DChart>
        <c:varyColors val="1"/>
        <c:ser>
          <c:idx val="0"/>
          <c:order val="0"/>
          <c:tx>
            <c:strRef>
              <c:f>Sheet1!$B$7</c:f>
              <c:strCache>
                <c:ptCount val="1"/>
                <c:pt idx="0">
                  <c:v># served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Sheet1!$A$8:$A$9</c:f>
              <c:strCache>
                <c:ptCount val="2"/>
                <c:pt idx="0">
                  <c:v>50 and younger</c:v>
                </c:pt>
                <c:pt idx="1">
                  <c:v>51 and older</c:v>
                </c:pt>
              </c:strCache>
            </c:strRef>
          </c:cat>
          <c:val>
            <c:numRef>
              <c:f>Sheet1!$B$8:$B$9</c:f>
              <c:numCache>
                <c:formatCode>General</c:formatCode>
                <c:ptCount val="2"/>
                <c:pt idx="0">
                  <c:v>164</c:v>
                </c:pt>
                <c:pt idx="1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859895985224069"/>
          <c:y val="0.82474867779520067"/>
          <c:w val="0.2159689413823272"/>
          <c:h val="0.155763977743521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9BFFB-189F-4757-BB69-4E169C587DCE}" type="doc">
      <dgm:prSet loTypeId="urn:microsoft.com/office/officeart/2005/8/layout/radial6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62BF503-0E6C-4E16-98EF-A0DA26BA6FE2}">
      <dgm:prSet phldrT="[Text]"/>
      <dgm:spPr/>
      <dgm:t>
        <a:bodyPr/>
        <a:lstStyle/>
        <a:p>
          <a:r>
            <a:rPr lang="en-US"/>
            <a:t>Recovery</a:t>
          </a:r>
        </a:p>
      </dgm:t>
    </dgm:pt>
    <dgm:pt modelId="{17FB5071-7D60-49DC-AACD-684375F295B5}" type="parTrans" cxnId="{AFC141F7-ED6E-458A-921A-09302271B80D}">
      <dgm:prSet/>
      <dgm:spPr/>
      <dgm:t>
        <a:bodyPr/>
        <a:lstStyle/>
        <a:p>
          <a:endParaRPr lang="en-US"/>
        </a:p>
      </dgm:t>
    </dgm:pt>
    <dgm:pt modelId="{C9B98AC0-DDFF-4A2E-8279-259A3262B383}" type="sibTrans" cxnId="{AFC141F7-ED6E-458A-921A-09302271B80D}">
      <dgm:prSet/>
      <dgm:spPr/>
      <dgm:t>
        <a:bodyPr/>
        <a:lstStyle/>
        <a:p>
          <a:endParaRPr lang="en-US"/>
        </a:p>
      </dgm:t>
    </dgm:pt>
    <dgm:pt modelId="{4FA7F892-EC1C-47B3-A3EB-12106E8D012D}">
      <dgm:prSet phldrT="[Text]"/>
      <dgm:spPr/>
      <dgm:t>
        <a:bodyPr/>
        <a:lstStyle/>
        <a:p>
          <a:r>
            <a:rPr lang="en-US"/>
            <a:t>Client Services and Healthcare</a:t>
          </a:r>
        </a:p>
      </dgm:t>
    </dgm:pt>
    <dgm:pt modelId="{E477E335-D7AB-47DE-A494-DC1135285939}" type="parTrans" cxnId="{CC488439-6E7C-4F91-A199-B57BE66631C4}">
      <dgm:prSet/>
      <dgm:spPr/>
      <dgm:t>
        <a:bodyPr/>
        <a:lstStyle/>
        <a:p>
          <a:endParaRPr lang="en-US"/>
        </a:p>
      </dgm:t>
    </dgm:pt>
    <dgm:pt modelId="{2F0E1DFC-189B-482A-BDF6-355763FB5AA9}" type="sibTrans" cxnId="{CC488439-6E7C-4F91-A199-B57BE66631C4}">
      <dgm:prSet/>
      <dgm:spPr/>
      <dgm:t>
        <a:bodyPr/>
        <a:lstStyle/>
        <a:p>
          <a:endParaRPr lang="en-US"/>
        </a:p>
      </dgm:t>
    </dgm:pt>
    <dgm:pt modelId="{C4171927-22BE-4816-9CB7-7802E3250E15}">
      <dgm:prSet phldrT="[Text]"/>
      <dgm:spPr/>
      <dgm:t>
        <a:bodyPr/>
        <a:lstStyle/>
        <a:p>
          <a:r>
            <a:rPr lang="en-US"/>
            <a:t>Acquisition and Development</a:t>
          </a:r>
        </a:p>
      </dgm:t>
    </dgm:pt>
    <dgm:pt modelId="{B068240F-21F3-4455-B788-46A03DCABC8C}" type="parTrans" cxnId="{0B2657D9-4C1E-4F31-9EAE-1B211EEA6633}">
      <dgm:prSet/>
      <dgm:spPr/>
      <dgm:t>
        <a:bodyPr/>
        <a:lstStyle/>
        <a:p>
          <a:endParaRPr lang="en-US"/>
        </a:p>
      </dgm:t>
    </dgm:pt>
    <dgm:pt modelId="{FDB7E7AB-0B83-43BE-BE65-3C19ACADF1C3}" type="sibTrans" cxnId="{0B2657D9-4C1E-4F31-9EAE-1B211EEA6633}">
      <dgm:prSet/>
      <dgm:spPr/>
      <dgm:t>
        <a:bodyPr/>
        <a:lstStyle/>
        <a:p>
          <a:endParaRPr lang="en-US"/>
        </a:p>
      </dgm:t>
    </dgm:pt>
    <dgm:pt modelId="{7360463D-31BE-4634-BFB2-D5F06A35E9B4}">
      <dgm:prSet phldrT="[Text]"/>
      <dgm:spPr/>
      <dgm:t>
        <a:bodyPr/>
        <a:lstStyle/>
        <a:p>
          <a:r>
            <a:rPr lang="en-US"/>
            <a:t>Education and Advocacy</a:t>
          </a:r>
        </a:p>
      </dgm:t>
    </dgm:pt>
    <dgm:pt modelId="{3FE91C3A-87E5-4CAD-A221-706362D8FBF2}" type="parTrans" cxnId="{A5F0A99F-9EE2-4CDE-8839-05FB429B2F41}">
      <dgm:prSet/>
      <dgm:spPr/>
      <dgm:t>
        <a:bodyPr/>
        <a:lstStyle/>
        <a:p>
          <a:endParaRPr lang="en-US"/>
        </a:p>
      </dgm:t>
    </dgm:pt>
    <dgm:pt modelId="{6B9748FF-61C6-4DA7-83CE-38E26C602001}" type="sibTrans" cxnId="{A5F0A99F-9EE2-4CDE-8839-05FB429B2F41}">
      <dgm:prSet/>
      <dgm:spPr/>
      <dgm:t>
        <a:bodyPr/>
        <a:lstStyle/>
        <a:p>
          <a:endParaRPr lang="en-US"/>
        </a:p>
      </dgm:t>
    </dgm:pt>
    <dgm:pt modelId="{B93E7CB0-CB8C-4ACA-918E-DC37210D1D39}" type="pres">
      <dgm:prSet presAssocID="{3879BFFB-189F-4757-BB69-4E169C587D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338D5-FCC1-4DD4-9E6C-5D8ABEF521A1}" type="pres">
      <dgm:prSet presAssocID="{562BF503-0E6C-4E16-98EF-A0DA26BA6FE2}" presName="centerShape" presStyleLbl="node0" presStyleIdx="0" presStyleCnt="1"/>
      <dgm:spPr/>
      <dgm:t>
        <a:bodyPr/>
        <a:lstStyle/>
        <a:p>
          <a:endParaRPr lang="en-US"/>
        </a:p>
      </dgm:t>
    </dgm:pt>
    <dgm:pt modelId="{6A09E25C-14CE-454D-86F0-9B3B4ADCCB54}" type="pres">
      <dgm:prSet presAssocID="{4FA7F892-EC1C-47B3-A3EB-12106E8D01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6BB16-8474-46C3-BBF9-E388B8CEA635}" type="pres">
      <dgm:prSet presAssocID="{4FA7F892-EC1C-47B3-A3EB-12106E8D012D}" presName="dummy" presStyleCnt="0"/>
      <dgm:spPr/>
      <dgm:t>
        <a:bodyPr/>
        <a:lstStyle/>
        <a:p>
          <a:endParaRPr lang="en-US"/>
        </a:p>
      </dgm:t>
    </dgm:pt>
    <dgm:pt modelId="{52554588-8626-4C07-80DC-6998CD5F31EC}" type="pres">
      <dgm:prSet presAssocID="{2F0E1DFC-189B-482A-BDF6-355763FB5A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61F55C2-F540-462D-BB84-03354885B961}" type="pres">
      <dgm:prSet presAssocID="{C4171927-22BE-4816-9CB7-7802E3250E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50E45-4B8D-4893-9229-C7E6A5FEE770}" type="pres">
      <dgm:prSet presAssocID="{C4171927-22BE-4816-9CB7-7802E3250E15}" presName="dummy" presStyleCnt="0"/>
      <dgm:spPr/>
      <dgm:t>
        <a:bodyPr/>
        <a:lstStyle/>
        <a:p>
          <a:endParaRPr lang="en-US"/>
        </a:p>
      </dgm:t>
    </dgm:pt>
    <dgm:pt modelId="{034E0E11-B0EA-484D-AF7B-6CC65EE7FA78}" type="pres">
      <dgm:prSet presAssocID="{FDB7E7AB-0B83-43BE-BE65-3C19ACADF1C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6A90E4C-C57A-4B02-99A3-305773B76A79}" type="pres">
      <dgm:prSet presAssocID="{7360463D-31BE-4634-BFB2-D5F06A35E9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AC710-BADA-405A-A175-5529E4AC0E4A}" type="pres">
      <dgm:prSet presAssocID="{7360463D-31BE-4634-BFB2-D5F06A35E9B4}" presName="dummy" presStyleCnt="0"/>
      <dgm:spPr/>
      <dgm:t>
        <a:bodyPr/>
        <a:lstStyle/>
        <a:p>
          <a:endParaRPr lang="en-US"/>
        </a:p>
      </dgm:t>
    </dgm:pt>
    <dgm:pt modelId="{9AA78640-EC8A-4900-A3AB-F2EAE2573990}" type="pres">
      <dgm:prSet presAssocID="{6B9748FF-61C6-4DA7-83CE-38E26C602001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FC141F7-ED6E-458A-921A-09302271B80D}" srcId="{3879BFFB-189F-4757-BB69-4E169C587DCE}" destId="{562BF503-0E6C-4E16-98EF-A0DA26BA6FE2}" srcOrd="0" destOrd="0" parTransId="{17FB5071-7D60-49DC-AACD-684375F295B5}" sibTransId="{C9B98AC0-DDFF-4A2E-8279-259A3262B383}"/>
    <dgm:cxn modelId="{C158EBA4-C954-4AB2-82E6-94BDAA382AF0}" type="presOf" srcId="{562BF503-0E6C-4E16-98EF-A0DA26BA6FE2}" destId="{4F0338D5-FCC1-4DD4-9E6C-5D8ABEF521A1}" srcOrd="0" destOrd="0" presId="urn:microsoft.com/office/officeart/2005/8/layout/radial6"/>
    <dgm:cxn modelId="{661D3630-753F-40B8-AA71-8FAC8D1254EB}" type="presOf" srcId="{6B9748FF-61C6-4DA7-83CE-38E26C602001}" destId="{9AA78640-EC8A-4900-A3AB-F2EAE2573990}" srcOrd="0" destOrd="0" presId="urn:microsoft.com/office/officeart/2005/8/layout/radial6"/>
    <dgm:cxn modelId="{A5F0A99F-9EE2-4CDE-8839-05FB429B2F41}" srcId="{562BF503-0E6C-4E16-98EF-A0DA26BA6FE2}" destId="{7360463D-31BE-4634-BFB2-D5F06A35E9B4}" srcOrd="2" destOrd="0" parTransId="{3FE91C3A-87E5-4CAD-A221-706362D8FBF2}" sibTransId="{6B9748FF-61C6-4DA7-83CE-38E26C602001}"/>
    <dgm:cxn modelId="{0B2657D9-4C1E-4F31-9EAE-1B211EEA6633}" srcId="{562BF503-0E6C-4E16-98EF-A0DA26BA6FE2}" destId="{C4171927-22BE-4816-9CB7-7802E3250E15}" srcOrd="1" destOrd="0" parTransId="{B068240F-21F3-4455-B788-46A03DCABC8C}" sibTransId="{FDB7E7AB-0B83-43BE-BE65-3C19ACADF1C3}"/>
    <dgm:cxn modelId="{0D3A4A57-C701-464E-ADEE-E04A3767F0E2}" type="presOf" srcId="{2F0E1DFC-189B-482A-BDF6-355763FB5AA9}" destId="{52554588-8626-4C07-80DC-6998CD5F31EC}" srcOrd="0" destOrd="0" presId="urn:microsoft.com/office/officeart/2005/8/layout/radial6"/>
    <dgm:cxn modelId="{B076B64D-481E-4C69-B0DE-053ED247A9C2}" type="presOf" srcId="{7360463D-31BE-4634-BFB2-D5F06A35E9B4}" destId="{26A90E4C-C57A-4B02-99A3-305773B76A79}" srcOrd="0" destOrd="0" presId="urn:microsoft.com/office/officeart/2005/8/layout/radial6"/>
    <dgm:cxn modelId="{74112469-A9C8-46DA-AE97-EBC5D8CE041F}" type="presOf" srcId="{FDB7E7AB-0B83-43BE-BE65-3C19ACADF1C3}" destId="{034E0E11-B0EA-484D-AF7B-6CC65EE7FA78}" srcOrd="0" destOrd="0" presId="urn:microsoft.com/office/officeart/2005/8/layout/radial6"/>
    <dgm:cxn modelId="{F2B8CEB8-3C37-4FEC-A122-35D854271E83}" type="presOf" srcId="{C4171927-22BE-4816-9CB7-7802E3250E15}" destId="{961F55C2-F540-462D-BB84-03354885B961}" srcOrd="0" destOrd="0" presId="urn:microsoft.com/office/officeart/2005/8/layout/radial6"/>
    <dgm:cxn modelId="{EC9B3A2D-8F43-47D1-B3C4-757426BAD3D7}" type="presOf" srcId="{3879BFFB-189F-4757-BB69-4E169C587DCE}" destId="{B93E7CB0-CB8C-4ACA-918E-DC37210D1D39}" srcOrd="0" destOrd="0" presId="urn:microsoft.com/office/officeart/2005/8/layout/radial6"/>
    <dgm:cxn modelId="{F4B2A593-5DCE-4170-B516-402C8505FDA9}" type="presOf" srcId="{4FA7F892-EC1C-47B3-A3EB-12106E8D012D}" destId="{6A09E25C-14CE-454D-86F0-9B3B4ADCCB54}" srcOrd="0" destOrd="0" presId="urn:microsoft.com/office/officeart/2005/8/layout/radial6"/>
    <dgm:cxn modelId="{CC488439-6E7C-4F91-A199-B57BE66631C4}" srcId="{562BF503-0E6C-4E16-98EF-A0DA26BA6FE2}" destId="{4FA7F892-EC1C-47B3-A3EB-12106E8D012D}" srcOrd="0" destOrd="0" parTransId="{E477E335-D7AB-47DE-A494-DC1135285939}" sibTransId="{2F0E1DFC-189B-482A-BDF6-355763FB5AA9}"/>
    <dgm:cxn modelId="{86C9BA74-31F7-46CA-8923-B3977D4B1DA2}" type="presParOf" srcId="{B93E7CB0-CB8C-4ACA-918E-DC37210D1D39}" destId="{4F0338D5-FCC1-4DD4-9E6C-5D8ABEF521A1}" srcOrd="0" destOrd="0" presId="urn:microsoft.com/office/officeart/2005/8/layout/radial6"/>
    <dgm:cxn modelId="{83561AA9-4CBC-4A27-814B-386ABAE95062}" type="presParOf" srcId="{B93E7CB0-CB8C-4ACA-918E-DC37210D1D39}" destId="{6A09E25C-14CE-454D-86F0-9B3B4ADCCB54}" srcOrd="1" destOrd="0" presId="urn:microsoft.com/office/officeart/2005/8/layout/radial6"/>
    <dgm:cxn modelId="{72DBD3AA-D129-4A54-B0FF-D549C40FFA15}" type="presParOf" srcId="{B93E7CB0-CB8C-4ACA-918E-DC37210D1D39}" destId="{E2F6BB16-8474-46C3-BBF9-E388B8CEA635}" srcOrd="2" destOrd="0" presId="urn:microsoft.com/office/officeart/2005/8/layout/radial6"/>
    <dgm:cxn modelId="{DB334915-059B-4615-BB57-5800B2E740D3}" type="presParOf" srcId="{B93E7CB0-CB8C-4ACA-918E-DC37210D1D39}" destId="{52554588-8626-4C07-80DC-6998CD5F31EC}" srcOrd="3" destOrd="0" presId="urn:microsoft.com/office/officeart/2005/8/layout/radial6"/>
    <dgm:cxn modelId="{44A5BD24-E9FC-4100-A195-94A876CF1093}" type="presParOf" srcId="{B93E7CB0-CB8C-4ACA-918E-DC37210D1D39}" destId="{961F55C2-F540-462D-BB84-03354885B961}" srcOrd="4" destOrd="0" presId="urn:microsoft.com/office/officeart/2005/8/layout/radial6"/>
    <dgm:cxn modelId="{DC7E265D-6CB3-4BE4-8B4D-CD4CE0D85005}" type="presParOf" srcId="{B93E7CB0-CB8C-4ACA-918E-DC37210D1D39}" destId="{3B350E45-4B8D-4893-9229-C7E6A5FEE770}" srcOrd="5" destOrd="0" presId="urn:microsoft.com/office/officeart/2005/8/layout/radial6"/>
    <dgm:cxn modelId="{E6404106-7CE9-4566-88BE-2C8F71A3AC86}" type="presParOf" srcId="{B93E7CB0-CB8C-4ACA-918E-DC37210D1D39}" destId="{034E0E11-B0EA-484D-AF7B-6CC65EE7FA78}" srcOrd="6" destOrd="0" presId="urn:microsoft.com/office/officeart/2005/8/layout/radial6"/>
    <dgm:cxn modelId="{CB9CA45C-693E-4042-B136-093707A54146}" type="presParOf" srcId="{B93E7CB0-CB8C-4ACA-918E-DC37210D1D39}" destId="{26A90E4C-C57A-4B02-99A3-305773B76A79}" srcOrd="7" destOrd="0" presId="urn:microsoft.com/office/officeart/2005/8/layout/radial6"/>
    <dgm:cxn modelId="{4AE0F3BE-F341-4D14-9CE4-6976DBCACDFC}" type="presParOf" srcId="{B93E7CB0-CB8C-4ACA-918E-DC37210D1D39}" destId="{46BAC710-BADA-405A-A175-5529E4AC0E4A}" srcOrd="8" destOrd="0" presId="urn:microsoft.com/office/officeart/2005/8/layout/radial6"/>
    <dgm:cxn modelId="{28FEE4CB-F3D1-4B2D-AD7D-A04F9138C56D}" type="presParOf" srcId="{B93E7CB0-CB8C-4ACA-918E-DC37210D1D39}" destId="{9AA78640-EC8A-4900-A3AB-F2EAE257399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78640-EC8A-4900-A3AB-F2EAE2573990}">
      <dsp:nvSpPr>
        <dsp:cNvPr id="0" name=""/>
        <dsp:cNvSpPr/>
      </dsp:nvSpPr>
      <dsp:spPr>
        <a:xfrm>
          <a:off x="842023" y="826330"/>
          <a:ext cx="5521614" cy="5521614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E0E11-B0EA-484D-AF7B-6CC65EE7FA78}">
      <dsp:nvSpPr>
        <dsp:cNvPr id="0" name=""/>
        <dsp:cNvSpPr/>
      </dsp:nvSpPr>
      <dsp:spPr>
        <a:xfrm>
          <a:off x="842023" y="826330"/>
          <a:ext cx="5521614" cy="5521614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54588-8626-4C07-80DC-6998CD5F31EC}">
      <dsp:nvSpPr>
        <dsp:cNvPr id="0" name=""/>
        <dsp:cNvSpPr/>
      </dsp:nvSpPr>
      <dsp:spPr>
        <a:xfrm>
          <a:off x="842023" y="826330"/>
          <a:ext cx="5521614" cy="5521614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338D5-FCC1-4DD4-9E6C-5D8ABEF521A1}">
      <dsp:nvSpPr>
        <dsp:cNvPr id="0" name=""/>
        <dsp:cNvSpPr/>
      </dsp:nvSpPr>
      <dsp:spPr>
        <a:xfrm>
          <a:off x="2332692" y="2316999"/>
          <a:ext cx="2540277" cy="25402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Recovery</a:t>
          </a:r>
        </a:p>
      </dsp:txBody>
      <dsp:txXfrm>
        <a:off x="2704707" y="2689014"/>
        <a:ext cx="1796247" cy="1796247"/>
      </dsp:txXfrm>
    </dsp:sp>
    <dsp:sp modelId="{6A09E25C-14CE-454D-86F0-9B3B4ADCCB54}">
      <dsp:nvSpPr>
        <dsp:cNvPr id="0" name=""/>
        <dsp:cNvSpPr/>
      </dsp:nvSpPr>
      <dsp:spPr>
        <a:xfrm>
          <a:off x="2713733" y="1248"/>
          <a:ext cx="1778194" cy="177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Client Services and Healthcare</a:t>
          </a:r>
        </a:p>
      </dsp:txBody>
      <dsp:txXfrm>
        <a:off x="2974143" y="261658"/>
        <a:ext cx="1257374" cy="1257374"/>
      </dsp:txXfrm>
    </dsp:sp>
    <dsp:sp modelId="{961F55C2-F540-462D-BB84-03354885B961}">
      <dsp:nvSpPr>
        <dsp:cNvPr id="0" name=""/>
        <dsp:cNvSpPr/>
      </dsp:nvSpPr>
      <dsp:spPr>
        <a:xfrm>
          <a:off x="5049224" y="4046437"/>
          <a:ext cx="1778194" cy="177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Acquisition and Development</a:t>
          </a:r>
        </a:p>
      </dsp:txBody>
      <dsp:txXfrm>
        <a:off x="5309634" y="4306847"/>
        <a:ext cx="1257374" cy="1257374"/>
      </dsp:txXfrm>
    </dsp:sp>
    <dsp:sp modelId="{26A90E4C-C57A-4B02-99A3-305773B76A79}">
      <dsp:nvSpPr>
        <dsp:cNvPr id="0" name=""/>
        <dsp:cNvSpPr/>
      </dsp:nvSpPr>
      <dsp:spPr>
        <a:xfrm>
          <a:off x="378243" y="4046437"/>
          <a:ext cx="1778194" cy="177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Education and Advocacy</a:t>
          </a:r>
        </a:p>
      </dsp:txBody>
      <dsp:txXfrm>
        <a:off x="638653" y="4306847"/>
        <a:ext cx="1257374" cy="125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7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7837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/>
            </a:lvl1pPr>
          </a:lstStyle>
          <a:p>
            <a:fld id="{A0C8F9AD-E1C5-4B94-A88E-59209B22093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8363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8" tIns="46884" rIns="93768" bIns="468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7"/>
          </a:xfrm>
          <a:prstGeom prst="rect">
            <a:avLst/>
          </a:prstGeom>
        </p:spPr>
        <p:txBody>
          <a:bodyPr vert="horz" lIns="93768" tIns="46884" rIns="93768" bIns="468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4"/>
            <a:ext cx="3056414" cy="467837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87264"/>
            <a:ext cx="3056414" cy="467837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/>
            </a:lvl1pPr>
          </a:lstStyle>
          <a:p>
            <a:fld id="{8425399E-71ED-4143-A512-1CD498D7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Continnuum</a:t>
            </a:r>
            <a:r>
              <a:rPr lang="en-US" baseline="0" dirty="0" smtClean="0"/>
              <a:t> of Care -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Contributions: $160, 220</a:t>
            </a:r>
          </a:p>
          <a:p>
            <a:pPr marL="173816" indent="-173816">
              <a:buFontTx/>
              <a:buChar char="-"/>
            </a:pPr>
            <a:r>
              <a:rPr lang="en-US" baseline="0" dirty="0" smtClean="0"/>
              <a:t>Direct fundraising</a:t>
            </a:r>
          </a:p>
          <a:p>
            <a:pPr marL="173816" indent="-173816">
              <a:buFontTx/>
              <a:buChar char="-"/>
            </a:pPr>
            <a:r>
              <a:rPr lang="en-US" baseline="0" dirty="0" smtClean="0"/>
              <a:t>Grants</a:t>
            </a:r>
          </a:p>
          <a:p>
            <a:pPr marL="173816" indent="-173816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Expenses</a:t>
            </a:r>
          </a:p>
          <a:p>
            <a:r>
              <a:rPr lang="en-US" baseline="0" dirty="0" smtClean="0"/>
              <a:t>- Cost of mailing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66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1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8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 having fun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33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Non-Profit to Work</a:t>
            </a:r>
            <a:r>
              <a:rPr lang="en-US" baseline="0" dirty="0" smtClean="0"/>
              <a:t> for in 2014 -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SAGE</a:t>
            </a:r>
          </a:p>
          <a:p>
            <a:endParaRPr lang="en-US" dirty="0" smtClean="0"/>
          </a:p>
          <a:p>
            <a:r>
              <a:rPr lang="en-US" dirty="0" smtClean="0"/>
              <a:t>- Creation</a:t>
            </a:r>
            <a:r>
              <a:rPr lang="en-US" baseline="0" dirty="0" smtClean="0"/>
              <a:t> of special EXCEL worksheets is now minimized resulting in increased accuracy and accountability of information coming from original source instead of a secondary source document.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46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VACBP</a:t>
            </a:r>
            <a:r>
              <a:rPr lang="en-US" baseline="0" dirty="0" smtClean="0"/>
              <a:t> – no cuts in MHSS funding; </a:t>
            </a:r>
            <a:r>
              <a:rPr lang="en-US" baseline="0" dirty="0" err="1" smtClean="0"/>
              <a:t>Creigh</a:t>
            </a:r>
            <a:r>
              <a:rPr lang="en-US" baseline="0" dirty="0" smtClean="0"/>
              <a:t> Deeds; Jennifer picture?; Navy Yard incident?, VA Tech incident, homelessness?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96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r>
              <a:rPr lang="en-US" baseline="0" dirty="0" smtClean="0"/>
              <a:t> of the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9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the Homeless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3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r>
              <a:rPr lang="en-US" baseline="0" dirty="0" smtClean="0"/>
              <a:t> to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5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Home photos</a:t>
            </a:r>
            <a:r>
              <a:rPr lang="en-US" baseline="0" dirty="0" smtClean="0"/>
              <a:t> – Wagon, Leesburg Pike, -pull the white page to the front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0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r>
              <a:rPr lang="en-US" baseline="0" dirty="0" smtClean="0"/>
              <a:t> served – please count individuals in the originating Pathways program so the total served remains at 438 and is consistent with what we have elsewhere – 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1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THESE PICTURES – resident holiday party, cookout, summer of the arts, help the homeless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Waiting list differences between FY13 and end June 2012.</a:t>
            </a:r>
            <a:r>
              <a:rPr lang="en-US" baseline="0" dirty="0" smtClean="0"/>
              <a:t>  Increase in most areas.  Waitlist in 2012 was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7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r>
              <a:rPr lang="en-US" baseline="0" dirty="0" smtClean="0"/>
              <a:t> and Advocacy:  Help the Homeless; Fair Housing; State Advocacy (Richmond)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5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22F4-1992-45AD-BBBF-5F828BEE117D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3C38-E0DE-44A8-A250-0573C7E50821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715C-9592-4A4C-8DE2-B2A6E549696E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5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D59A-ECFA-424F-8A9A-14A9C755BB29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3A60-249F-4272-BF50-89C170C3D998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721-796A-43FF-AF89-B161F8F06A8B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5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C9A-2AA1-4CA6-AD9D-C4CD9C911F2A}" type="datetime1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9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5F6-FCF9-4466-9186-D38955295949}" type="datetime1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7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E761-AD63-4889-A275-FA1143C85345}" type="datetime1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7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FA56-899F-4191-BEFB-ECC8D92C61F9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0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28C0-FD70-4BD8-803E-233C9D6906B4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0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8B37-A4E2-44D4-83A1-39CBF5C99959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DF551-F689-4E93-A256-E77C0021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hyperlink" Target="http://www.google.com/url?sa=i&amp;source=images&amp;cd=&amp;cad=rja&amp;uact=8&amp;docid=5QUGubpHi-XTHM&amp;tbnid=BD2e2SnFSUr7aM:&amp;ved=0CAgQjRw&amp;url=http://www.newser.com/tag/4155/1/mental-illness.html&amp;ei=ocstVMK0HMG3yATo_IDACg&amp;psig=AFQjCNE4QSpLRFPNZ_qz00LqFQLG9PLSnA&amp;ust=1412373793585559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hyperlink" Target="http://www.google.com/url?sa=i&amp;rct=j&amp;q=&amp;esrc=s&amp;frm=1&amp;source=images&amp;cd=&amp;cad=rja&amp;uact=8&amp;docid=6Vg9MVeWPoa8eM&amp;tbnid=OMbscxqyezC0NM:&amp;ved=0CAcQjRw&amp;url=http://article.wn.com/view/2013/11/26/FINDING_FAULT_Creigh_Deeds_faults_CSB_in_treatment_of_his_so/&amp;ei=6cktVPXdC8W-8gHN0oCwCw&amp;psig=AFQjCNE5zmxdaHsjP3IgjFvnobzeQACMMg&amp;ust=1412373274703967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n-US" dirty="0"/>
              <a:t>FY </a:t>
            </a:r>
            <a:r>
              <a:rPr lang="en-US" dirty="0" smtClean="0"/>
              <a:t>2014</a:t>
            </a:r>
            <a:endParaRPr lang="en-US" dirty="0"/>
          </a:p>
          <a:p>
            <a:r>
              <a:rPr lang="en-US" dirty="0" smtClean="0"/>
              <a:t>State of the Agency</a:t>
            </a:r>
          </a:p>
          <a:p>
            <a:r>
              <a:rPr lang="en-US" sz="1800" dirty="0" smtClean="0"/>
              <a:t>Presented </a:t>
            </a:r>
            <a:r>
              <a:rPr lang="en-US" sz="1800" dirty="0" smtClean="0"/>
              <a:t>to </a:t>
            </a:r>
            <a:r>
              <a:rPr lang="en-US" sz="1800" smtClean="0"/>
              <a:t>the Board October </a:t>
            </a:r>
            <a:r>
              <a:rPr lang="en-US" sz="1800" dirty="0" smtClean="0"/>
              <a:t>6, 2014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267200" cy="42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6"/>
    </mc:Choice>
    <mc:Fallback xmlns="">
      <p:transition spd="slow" advTm="81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592 on Waiting List in FY14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198768"/>
              </p:ext>
            </p:extLst>
          </p:nvPr>
        </p:nvGraphicFramePr>
        <p:xfrm>
          <a:off x="685800" y="11430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5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5"/>
    </mc:Choice>
    <mc:Fallback xmlns="">
      <p:transition spd="slow" advTm="2086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611393"/>
              </p:ext>
            </p:extLst>
          </p:nvPr>
        </p:nvGraphicFramePr>
        <p:xfrm>
          <a:off x="4572000" y="1219200"/>
          <a:ext cx="4572000" cy="565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History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1"/>
          <p:cNvSpPr txBox="1"/>
          <p:nvPr/>
        </p:nvSpPr>
        <p:spPr>
          <a:xfrm>
            <a:off x="1371600" y="2209800"/>
            <a:ext cx="6858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61%</a:t>
            </a:r>
            <a:endParaRPr lang="en-US" sz="1600" b="1" dirty="0"/>
          </a:p>
        </p:txBody>
      </p:sp>
      <p:sp>
        <p:nvSpPr>
          <p:cNvPr id="8" name="TextBox 1"/>
          <p:cNvSpPr txBox="1"/>
          <p:nvPr/>
        </p:nvSpPr>
        <p:spPr>
          <a:xfrm>
            <a:off x="2895600" y="2424752"/>
            <a:ext cx="6858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39%</a:t>
            </a:r>
            <a:endParaRPr lang="en-US" sz="1600" b="1" dirty="0"/>
          </a:p>
        </p:txBody>
      </p:sp>
      <p:sp>
        <p:nvSpPr>
          <p:cNvPr id="12" name="TextBox 1"/>
          <p:cNvSpPr txBox="1"/>
          <p:nvPr/>
        </p:nvSpPr>
        <p:spPr>
          <a:xfrm>
            <a:off x="7607490" y="2424752"/>
            <a:ext cx="6858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49%</a:t>
            </a:r>
            <a:endParaRPr lang="en-US" sz="16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5715000" y="2438400"/>
            <a:ext cx="6858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51%</a:t>
            </a:r>
            <a:endParaRPr lang="en-US" sz="1600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615614"/>
              </p:ext>
            </p:extLst>
          </p:nvPr>
        </p:nvGraphicFramePr>
        <p:xfrm>
          <a:off x="1137" y="1219200"/>
          <a:ext cx="457086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96390"/>
            <a:ext cx="876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smtClean="0"/>
              <a:t>*Male </a:t>
            </a:r>
            <a:r>
              <a:rPr lang="en-US" sz="1100" i="1" dirty="0" smtClean="0"/>
              <a:t>includes 1 individual identifying as transgender female to male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2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6"/>
    </mc:Choice>
    <mc:Fallback xmlns="">
      <p:transition spd="slow" advTm="1697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Axis I Diagnoses of Individuals Served</a:t>
            </a:r>
            <a:br>
              <a:rPr lang="en-US" dirty="0" smtClean="0"/>
            </a:br>
            <a:r>
              <a:rPr lang="en-US" dirty="0" smtClean="0"/>
              <a:t>N=396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148472"/>
              </p:ext>
            </p:extLst>
          </p:nvPr>
        </p:nvGraphicFramePr>
        <p:xfrm>
          <a:off x="-21265" y="914400"/>
          <a:ext cx="9001125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6089409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Note</a:t>
            </a:r>
            <a:r>
              <a:rPr lang="en-US" sz="1400" dirty="0"/>
              <a:t>: the data on this chart is not presented as % as some individuals are duplicated across diagnoses.</a:t>
            </a:r>
          </a:p>
        </p:txBody>
      </p:sp>
    </p:spTree>
    <p:extLst>
      <p:ext uri="{BB962C8B-B14F-4D97-AF65-F5344CB8AC3E}">
        <p14:creationId xmlns:p14="http://schemas.microsoft.com/office/powerpoint/2010/main" val="11470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1"/>
    </mc:Choice>
    <mc:Fallback xmlns="">
      <p:transition spd="slow" advTm="2119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/>
          <a:lstStyle/>
          <a:p>
            <a:r>
              <a:rPr lang="en-US" dirty="0" smtClean="0"/>
              <a:t>Age Range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9785"/>
            <a:ext cx="7847723" cy="5759960"/>
          </a:xfrm>
          <a:solidFill>
            <a:srgbClr val="959505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6324600"/>
            <a:ext cx="233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Average Age is 52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18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9"/>
    </mc:Choice>
    <mc:Fallback xmlns="">
      <p:transition spd="slow" advTm="2202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(51 and Older)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266789"/>
              </p:ext>
            </p:extLst>
          </p:nvPr>
        </p:nvGraphicFramePr>
        <p:xfrm>
          <a:off x="457200" y="14478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636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(66 and Older)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4331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863858"/>
              </p:ext>
            </p:extLst>
          </p:nvPr>
        </p:nvGraphicFramePr>
        <p:xfrm>
          <a:off x="216081" y="609600"/>
          <a:ext cx="892791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400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03061"/>
              </p:ext>
            </p:extLst>
          </p:nvPr>
        </p:nvGraphicFramePr>
        <p:xfrm>
          <a:off x="0" y="228600"/>
          <a:ext cx="8991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Veteran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087706"/>
              </p:ext>
            </p:extLst>
          </p:nvPr>
        </p:nvGraphicFramePr>
        <p:xfrm>
          <a:off x="228600" y="1600200"/>
          <a:ext cx="426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08DF551-F689-4E93-A256-E77C0021B26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008957"/>
              </p:ext>
            </p:extLst>
          </p:nvPr>
        </p:nvGraphicFramePr>
        <p:xfrm>
          <a:off x="4200525" y="1600200"/>
          <a:ext cx="471487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21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1"/>
    </mc:Choice>
    <mc:Fallback xmlns="">
      <p:transition spd="slow" advTm="1605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0650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43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Strengths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Highly skilled staff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Best practice and innovative models of care</a:t>
            </a:r>
            <a:r>
              <a:rPr lang="en-US" dirty="0"/>
              <a:t> </a:t>
            </a:r>
            <a:r>
              <a:rPr lang="en-US" dirty="0" smtClean="0"/>
              <a:t>(Housing First, DBT, MI, Peer Support, etc.)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Community partnerships.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Fiscal management.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Stakeholder involvement.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Program development and implementation.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Acquisition &amp; Development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Education &amp; Advocacy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Weaknesses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Highly specialized clinical base – need more training in co-occurring disorders.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Limited opportunities for upward mobility of staff.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Baseline funding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1"/>
    </mc:Choice>
    <mc:Fallback xmlns="">
      <p:transition spd="slow" advTm="263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22" y="1600200"/>
            <a:ext cx="73139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5"/>
    </mc:Choice>
    <mc:Fallback xmlns="">
      <p:transition spd="slow" advTm="1607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Scan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Opportunities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Medicaid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Fairfax, Prince William, Loudoun County CSBs, Washington DC, Central FL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Volunteers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Information Technology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Philanthropic outreach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Public education and advocacy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Increase in licensed staff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Potential Medicaid </a:t>
            </a:r>
            <a:r>
              <a:rPr lang="en-US" dirty="0" smtClean="0"/>
              <a:t>and county budget cuts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Aging consumers and staff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Salary disparity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1"/>
    </mc:Choice>
    <mc:Fallback xmlns="">
      <p:transition spd="slow" advTm="2574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 housing stock and recovery-based services.</a:t>
            </a:r>
          </a:p>
          <a:p>
            <a:r>
              <a:rPr lang="en-US" dirty="0" smtClean="0"/>
              <a:t>Maintain competent, qualified and satisfied workforce.</a:t>
            </a:r>
          </a:p>
          <a:p>
            <a:r>
              <a:rPr lang="en-US" dirty="0" smtClean="0"/>
              <a:t>Market Pathway Homes as a best practice organization and develop supportive partnerships.</a:t>
            </a:r>
          </a:p>
          <a:p>
            <a:r>
              <a:rPr lang="en-US" dirty="0" smtClean="0"/>
              <a:t>Ensure financial health and long-term viability of the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4"/>
    </mc:Choice>
    <mc:Fallback xmlns="">
      <p:transition spd="slow" advTm="2576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dirty="0" smtClean="0"/>
              <a:t>Information Technology</a:t>
            </a:r>
          </a:p>
          <a:p>
            <a:pPr marL="571500" indent="-571500">
              <a:buAutoNum type="romanUcPeriod"/>
            </a:pPr>
            <a:r>
              <a:rPr lang="en-US" dirty="0" smtClean="0"/>
              <a:t>Recovery</a:t>
            </a:r>
          </a:p>
          <a:p>
            <a:pPr marL="571500" indent="-571500">
              <a:buAutoNum type="romanUcPeriod"/>
            </a:pPr>
            <a:r>
              <a:rPr lang="en-US" dirty="0" smtClean="0"/>
              <a:t>Growth</a:t>
            </a:r>
          </a:p>
          <a:p>
            <a:pPr marL="571500" indent="-571500">
              <a:buAutoNum type="romanUcPeriod"/>
            </a:pPr>
            <a:r>
              <a:rPr lang="en-US" dirty="0" smtClean="0"/>
              <a:t>Human Resources</a:t>
            </a:r>
          </a:p>
          <a:p>
            <a:pPr marL="571500" indent="-571500">
              <a:buAutoNum type="romanUcPeriod"/>
            </a:pP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5"/>
    </mc:Choice>
    <mc:Fallback xmlns="">
      <p:transition spd="slow" advTm="1772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Transition to secure electronic health records.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Upgrade systems to improve communication.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Maintain hardware/repair computers timely.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Upgrade agency hardware/transition to laptops as appropriate.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Upgrade accounting software (Abila formerly Sage)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Implement Telework policy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Initial and ongoing training on IT security.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email list for newsletters/solicitations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Conversion to VOIP telephone system.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Update agency website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23</a:t>
            </a:fld>
            <a:endParaRPr lang="en-US"/>
          </a:p>
        </p:txBody>
      </p:sp>
      <p:pic>
        <p:nvPicPr>
          <p:cNvPr id="102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15525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7" y="2327908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8" y="2718433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3" y="34290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3" y="3886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5" y="4300537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4695824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2" y="51054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6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69"/>
    </mc:Choice>
    <mc:Fallback xmlns="">
      <p:transition spd="slow" advTm="56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Continue to develop consumer-directed housing programs in community.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Create/expand volunteer positions in the agency that integrate consumers.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Create opportunities to support the “good life” for consumers.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Engage in community projects/activities to reduce stigma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Maintain Recovery Committee to implement recovery training to all stakeholders.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6" y="14763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6" y="2311153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4" y="3124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6" y="39624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8319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2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8"/>
    </mc:Choice>
    <mc:Fallback xmlns="">
      <p:transition spd="slow" advTm="13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Enhance clinical skill base re: co-occurring multiple disabilities.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programs that allow for step-down opportunities for current residents.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Sponsor new consumer-directed programs/restructure existing programs.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Expand public/private partnerships to develop new housing and supports.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Provide housing and/or support services to a total of 425 by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45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6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1"/>
    </mc:Choice>
    <mc:Fallback xmlns="">
      <p:transition spd="slow" advTm="10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Maintain active involvement with OPEH.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Expand corporate, community, and county partnerships.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Increase agency personnel infrastructure as needed to adjust to changing needs.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and implement a major IT fundraising campaign.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3" y="16287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3" y="2209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3" y="43434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1" y="3276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6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3"/>
    </mc:Choice>
    <mc:Fallback xmlns="">
      <p:transition spd="slow" advTm="15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Form task force re: improving recruitment and hiring practices.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Expand opportunities for internal training for staff and management to include CEUs.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Shrink increased gap between comparable agency and county positions where possible.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Further senior level talent management and leadership development/succession planning.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Expand opportunities for agency program networking and team building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Hire Major Gifts specialist philanthropy position.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and implement Telework policy.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209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1" y="4876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1" y="2895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8" y="3505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8" y="5319712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7" y="1447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2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6"/>
    </mc:Choice>
    <mc:Fallback xmlns="">
      <p:transition spd="slow" advTm="14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Educate staff about all agency programs and services.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Utilize IT improvements to streamline communication among staff.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stakeholder email list.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Convert agency newsletter to electronic format.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Explore development of VOIP to allow direct dialing to staff extensions.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Explore development of agency video for You Tube or other media use.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Update agency website to increase attraction and ease of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904999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193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765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41910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29187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4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51"/>
    </mc:Choice>
    <mc:Fallback xmlns="">
      <p:transition spd="slow" advTm="22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575"/>
            <a:ext cx="8991600" cy="1143000"/>
          </a:xfrm>
        </p:spPr>
        <p:txBody>
          <a:bodyPr/>
          <a:lstStyle/>
          <a:p>
            <a:r>
              <a:rPr lang="en-US" dirty="0" smtClean="0"/>
              <a:t>Financials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898984"/>
              </p:ext>
            </p:extLst>
          </p:nvPr>
        </p:nvGraphicFramePr>
        <p:xfrm>
          <a:off x="571500" y="990600"/>
          <a:ext cx="8001000" cy="5822887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1410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solidFill>
                            <a:srgbClr val="023747"/>
                          </a:solidFill>
                          <a:effectLst/>
                          <a:latin typeface="Calibri"/>
                        </a:rPr>
                        <a:t>SUPPORT AND REVENUE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Government Grants and Contracts	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$8,510,332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37395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Fees and Rents			    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1,256,611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37395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Contributions			       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145,410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348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Sublease and Other Income			 73,079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Interest and Dividends			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7,374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493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Support and Revenue</a:t>
                      </a:r>
                      <a:r>
                        <a:rPr lang="en-US" sz="1600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en-US" sz="16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		</a:t>
                      </a:r>
                      <a:r>
                        <a:rPr lang="en-US" sz="16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$9,992,806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3747"/>
                    </a:solidFill>
                  </a:tcPr>
                </a:tc>
              </a:tr>
              <a:tr h="1410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solidFill>
                            <a:srgbClr val="023747"/>
                          </a:solidFill>
                          <a:effectLst/>
                          <a:latin typeface="Calibri"/>
                        </a:rPr>
                        <a:t>EXPENSES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410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Program Services</a:t>
                      </a: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    24 Hour Residential Facilities		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$2,551,665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    Supported Residential Facilities  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4,864,505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Total Program Services		       </a:t>
                      </a:r>
                      <a:r>
                        <a:rPr lang="en-US" sz="16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US" sz="1600" u="sng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$7,416,170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15900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Management and General		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$1,834,903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Fund-raising and Development		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17,639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37395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Expenses		            		</a:t>
                      </a:r>
                      <a:r>
                        <a:rPr lang="en-US" sz="1600" b="1" kern="14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n-US" sz="16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$9,268,712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3747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Change in net assets			 </a:t>
                      </a:r>
                      <a:r>
                        <a:rPr lang="nl-NL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$  727,697</a:t>
                      </a:r>
                      <a:endParaRPr lang="nl-NL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Net Assets at the Beginning of the Year	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6,995,301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Net Assets at the End of the Year	       	</a:t>
                      </a:r>
                      <a:r>
                        <a:rPr lang="en-US" sz="16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$7,722,998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3747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29</a:t>
            </a:fld>
            <a:endParaRPr lang="en-US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11353800" y="6572250"/>
            <a:ext cx="3595688" cy="42338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58585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3" descr="R:\Outcomes\FY 2014\Continuum of Care Chart - vertical increas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447800"/>
            <a:ext cx="8229599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9"/>
    </mc:Choice>
    <mc:Fallback xmlns="">
      <p:transition spd="slow" advTm="1636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and Revenue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082982"/>
              </p:ext>
            </p:extLst>
          </p:nvPr>
        </p:nvGraphicFramePr>
        <p:xfrm>
          <a:off x="745331" y="1219200"/>
          <a:ext cx="7653337" cy="526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0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93"/>
    </mc:Choice>
    <mc:Fallback xmlns="">
      <p:transition spd="slow" advTm="1549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650921"/>
              </p:ext>
            </p:extLst>
          </p:nvPr>
        </p:nvGraphicFramePr>
        <p:xfrm>
          <a:off x="1009650" y="1171022"/>
          <a:ext cx="7124700" cy="568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86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4"/>
    </mc:Choice>
    <mc:Fallback xmlns="">
      <p:transition spd="slow" advTm="1635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94% increase in # of new gifts </a:t>
            </a:r>
            <a:r>
              <a:rPr lang="en-US" dirty="0" smtClean="0">
                <a:solidFill>
                  <a:prstClr val="black"/>
                </a:solidFill>
              </a:rPr>
              <a:t>overall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28% increase in individual donations ($53,369  to $68,523)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30% decrease in organizational funding ($106,743 to 	$75,598)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9% decrease in total contributions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$176, 542 to $145, 320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$28,000 in </a:t>
            </a:r>
            <a:r>
              <a:rPr lang="en-US" b="1" u="sng" dirty="0" smtClean="0">
                <a:solidFill>
                  <a:srgbClr val="00B0F0"/>
                </a:solidFill>
              </a:rPr>
              <a:t>new corporate funding </a:t>
            </a:r>
            <a:r>
              <a:rPr lang="en-US" dirty="0" smtClean="0">
                <a:solidFill>
                  <a:srgbClr val="00B0F0"/>
                </a:solidFill>
              </a:rPr>
              <a:t>(Capital One, Bank of America, and Maximus Foundation)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0"/>
    </mc:Choice>
    <mc:Fallback xmlns="">
      <p:transition spd="slow" advTm="2072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115 staff during FY 2014</a:t>
            </a:r>
          </a:p>
          <a:p>
            <a:r>
              <a:rPr lang="en-US" dirty="0" smtClean="0"/>
              <a:t>21  employees left; 12 completed exit interview</a:t>
            </a:r>
          </a:p>
          <a:p>
            <a:r>
              <a:rPr lang="en-US" dirty="0" smtClean="0"/>
              <a:t>Reasons for leaving:</a:t>
            </a:r>
          </a:p>
          <a:p>
            <a:pPr lvl="1"/>
            <a:r>
              <a:rPr lang="en-US" dirty="0" smtClean="0"/>
              <a:t>Professional growth: 6 (5 moved into CSB jobs)</a:t>
            </a:r>
          </a:p>
          <a:p>
            <a:pPr lvl="1"/>
            <a:r>
              <a:rPr lang="en-US" dirty="0" smtClean="0"/>
              <a:t>More pay: 6</a:t>
            </a:r>
          </a:p>
          <a:p>
            <a:pPr lvl="1"/>
            <a:r>
              <a:rPr lang="en-US" dirty="0" smtClean="0"/>
              <a:t>Relocation: 2</a:t>
            </a:r>
          </a:p>
          <a:p>
            <a:pPr lvl="1"/>
            <a:r>
              <a:rPr lang="en-US" dirty="0" smtClean="0"/>
              <a:t>Other: 2 (Contract ending; Job requirements)</a:t>
            </a:r>
          </a:p>
          <a:p>
            <a:r>
              <a:rPr lang="en-US" dirty="0" smtClean="0"/>
              <a:t>25 new employees started</a:t>
            </a:r>
          </a:p>
          <a:p>
            <a:r>
              <a:rPr lang="en-US" dirty="0" smtClean="0"/>
              <a:t>3,912 volunteer hours</a:t>
            </a:r>
          </a:p>
          <a:p>
            <a:r>
              <a:rPr lang="en-US" dirty="0" smtClean="0"/>
              <a:t>Total value of volunteer hours = </a:t>
            </a:r>
            <a:r>
              <a:rPr lang="en-US" dirty="0" smtClean="0">
                <a:solidFill>
                  <a:srgbClr val="FF0000"/>
                </a:solidFill>
              </a:rPr>
              <a:t>$95,080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b="1" u="sng" dirty="0" smtClean="0"/>
              <a:t>Note</a:t>
            </a:r>
            <a:r>
              <a:rPr lang="en-US" sz="2100" b="1" dirty="0" smtClean="0"/>
              <a:t>: some individuals provided more than one reason for leaving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0"/>
    </mc:Choice>
    <mc:Fallback xmlns="">
      <p:transition spd="slow" advTm="2057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November 2013: Nonprofit Times 50 Best Nonprofits to Work for in the US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</a:rPr>
              <a:t>More than 10,000 employees surveyed across the US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</a:rPr>
              <a:t>Small to large-sized non profits (Pathways – medium: 50-249 employees)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</a:rPr>
              <a:t>45% response rate for Pathway Homes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</a:rPr>
              <a:t> 81-question survey</a:t>
            </a:r>
          </a:p>
          <a:p>
            <a:pPr lvl="3"/>
            <a:r>
              <a:rPr lang="en-US" dirty="0" smtClean="0">
                <a:solidFill>
                  <a:prstClr val="black"/>
                </a:solidFill>
              </a:rPr>
              <a:t>25% organization overall</a:t>
            </a:r>
          </a:p>
          <a:p>
            <a:pPr lvl="3"/>
            <a:r>
              <a:rPr lang="en-US" dirty="0" smtClean="0">
                <a:solidFill>
                  <a:prstClr val="black"/>
                </a:solidFill>
              </a:rPr>
              <a:t>75% employee engagement and satisfaction – workplaces experience and organizational culture (76 questions)</a:t>
            </a:r>
          </a:p>
          <a:p>
            <a:pPr marL="1371600" lvl="3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Pathways ranking: 14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(2014); 28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(2013); 47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(2012)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Employee Satisfaction</a:t>
            </a:r>
            <a:br>
              <a:rPr lang="en-US" dirty="0" smtClean="0"/>
            </a:br>
            <a:r>
              <a:rPr lang="en-US" dirty="0" smtClean="0"/>
              <a:t>Benchmark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Pathway Homes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>
                <a:solidFill>
                  <a:prstClr val="black"/>
                </a:solidFill>
              </a:rPr>
              <a:t>94% Role </a:t>
            </a:r>
            <a:r>
              <a:rPr lang="en-US" dirty="0" smtClean="0">
                <a:solidFill>
                  <a:prstClr val="black"/>
                </a:solidFill>
              </a:rPr>
              <a:t>Satisfaction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92% Work </a:t>
            </a:r>
            <a:r>
              <a:rPr lang="en-US" dirty="0" smtClean="0">
                <a:solidFill>
                  <a:prstClr val="black"/>
                </a:solidFill>
              </a:rPr>
              <a:t>Environment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95</a:t>
            </a:r>
            <a:r>
              <a:rPr lang="en-US" dirty="0">
                <a:solidFill>
                  <a:prstClr val="black"/>
                </a:solidFill>
              </a:rPr>
              <a:t>% Relationship with </a:t>
            </a:r>
            <a:r>
              <a:rPr lang="en-US" dirty="0" smtClean="0">
                <a:solidFill>
                  <a:prstClr val="black"/>
                </a:solidFill>
              </a:rPr>
              <a:t>Supervisor</a:t>
            </a:r>
          </a:p>
          <a:p>
            <a:pPr lvl="1"/>
            <a:r>
              <a:rPr lang="en-US" dirty="0" smtClean="0"/>
              <a:t>93% Leadership and Planning</a:t>
            </a:r>
          </a:p>
          <a:p>
            <a:pPr lvl="1"/>
            <a:r>
              <a:rPr lang="en-US" dirty="0" smtClean="0"/>
              <a:t>92% Corporate Culture and Communication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84% Training, Development and </a:t>
            </a:r>
            <a:r>
              <a:rPr lang="en-US" dirty="0" smtClean="0">
                <a:solidFill>
                  <a:prstClr val="black"/>
                </a:solidFill>
              </a:rPr>
              <a:t>Resources</a:t>
            </a:r>
            <a:endParaRPr lang="en-US" dirty="0" smtClean="0"/>
          </a:p>
          <a:p>
            <a:pPr lvl="1"/>
            <a:r>
              <a:rPr lang="en-US" dirty="0" smtClean="0"/>
              <a:t>80% </a:t>
            </a:r>
            <a:r>
              <a:rPr lang="en-US" dirty="0" smtClean="0">
                <a:solidFill>
                  <a:prstClr val="black"/>
                </a:solidFill>
              </a:rPr>
              <a:t>Pay and Benefits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90% Overall Employee Engagement</a:t>
            </a: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 Similar-Sized Non Profit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1900" dirty="0">
                <a:solidFill>
                  <a:prstClr val="black"/>
                </a:solidFill>
              </a:rPr>
              <a:t>91% Role Satisfaction</a:t>
            </a:r>
          </a:p>
          <a:p>
            <a:pPr lvl="1"/>
            <a:r>
              <a:rPr lang="en-US" sz="1900" dirty="0">
                <a:solidFill>
                  <a:prstClr val="black"/>
                </a:solidFill>
              </a:rPr>
              <a:t>90% Work </a:t>
            </a:r>
            <a:r>
              <a:rPr lang="en-US" sz="1900" dirty="0" smtClean="0">
                <a:solidFill>
                  <a:prstClr val="black"/>
                </a:solidFill>
              </a:rPr>
              <a:t>Environment</a:t>
            </a:r>
          </a:p>
          <a:p>
            <a:pPr lvl="1"/>
            <a:r>
              <a:rPr lang="en-US" sz="1900" dirty="0" smtClean="0">
                <a:solidFill>
                  <a:prstClr val="black"/>
                </a:solidFill>
              </a:rPr>
              <a:t>91% Relationship with Supervisor</a:t>
            </a:r>
          </a:p>
          <a:p>
            <a:pPr lvl="1"/>
            <a:r>
              <a:rPr lang="en-US" sz="1900" dirty="0" smtClean="0">
                <a:solidFill>
                  <a:prstClr val="black"/>
                </a:solidFill>
              </a:rPr>
              <a:t>89% </a:t>
            </a:r>
            <a:r>
              <a:rPr lang="en-US" sz="1900" dirty="0">
                <a:solidFill>
                  <a:prstClr val="black"/>
                </a:solidFill>
              </a:rPr>
              <a:t>Leadership and </a:t>
            </a:r>
            <a:r>
              <a:rPr lang="en-US" sz="1900" dirty="0" smtClean="0">
                <a:solidFill>
                  <a:prstClr val="black"/>
                </a:solidFill>
              </a:rPr>
              <a:t>Planning</a:t>
            </a:r>
            <a:r>
              <a:rPr lang="en-US" sz="1900" dirty="0">
                <a:solidFill>
                  <a:prstClr val="black"/>
                </a:solidFill>
              </a:rPr>
              <a:t>	</a:t>
            </a:r>
          </a:p>
          <a:p>
            <a:pPr lvl="1"/>
            <a:r>
              <a:rPr lang="en-US" sz="1900" dirty="0" smtClean="0">
                <a:solidFill>
                  <a:prstClr val="black"/>
                </a:solidFill>
              </a:rPr>
              <a:t>88% </a:t>
            </a:r>
            <a:r>
              <a:rPr lang="en-US" sz="1900" dirty="0">
                <a:solidFill>
                  <a:prstClr val="black"/>
                </a:solidFill>
              </a:rPr>
              <a:t>Corporate Culture and </a:t>
            </a:r>
            <a:r>
              <a:rPr lang="en-US" sz="1900" dirty="0" smtClean="0">
                <a:solidFill>
                  <a:prstClr val="black"/>
                </a:solidFill>
              </a:rPr>
              <a:t>Communication</a:t>
            </a:r>
          </a:p>
          <a:p>
            <a:pPr lvl="1"/>
            <a:r>
              <a:rPr lang="en-US" sz="1900" dirty="0" smtClean="0">
                <a:solidFill>
                  <a:prstClr val="black"/>
                </a:solidFill>
              </a:rPr>
              <a:t>81% </a:t>
            </a:r>
            <a:r>
              <a:rPr lang="en-US" sz="1900" dirty="0">
                <a:solidFill>
                  <a:prstClr val="black"/>
                </a:solidFill>
              </a:rPr>
              <a:t>Training, Development and </a:t>
            </a:r>
            <a:r>
              <a:rPr lang="en-US" sz="1900" dirty="0" smtClean="0">
                <a:solidFill>
                  <a:prstClr val="black"/>
                </a:solidFill>
              </a:rPr>
              <a:t>Resources</a:t>
            </a:r>
          </a:p>
          <a:p>
            <a:pPr lvl="1"/>
            <a:r>
              <a:rPr lang="en-US" sz="1900" dirty="0" smtClean="0"/>
              <a:t>87% </a:t>
            </a:r>
            <a:r>
              <a:rPr lang="en-US" sz="1900" dirty="0" smtClean="0">
                <a:solidFill>
                  <a:prstClr val="black"/>
                </a:solidFill>
              </a:rPr>
              <a:t>Pay and Benefits</a:t>
            </a:r>
          </a:p>
          <a:p>
            <a:pPr lvl="1"/>
            <a:r>
              <a:rPr lang="en-US" sz="1900" dirty="0" smtClean="0">
                <a:solidFill>
                  <a:prstClr val="black"/>
                </a:solidFill>
              </a:rPr>
              <a:t>89% Overall Employee Engagement</a:t>
            </a: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59" y="3052664"/>
            <a:ext cx="5155941" cy="386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85687"/>
            <a:ext cx="5139911" cy="370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36" y="-37575"/>
            <a:ext cx="4169937" cy="3127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142">
            <a:off x="-12745" y="3591415"/>
            <a:ext cx="4027929" cy="3020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31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44"/>
    </mc:Choice>
    <mc:Fallback xmlns="">
      <p:transition spd="slow" advTm="20344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0"/>
          <a:stretch/>
        </p:blipFill>
        <p:spPr bwMode="auto">
          <a:xfrm>
            <a:off x="3405898" y="-8467"/>
            <a:ext cx="5748735" cy="67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483">
            <a:off x="107881" y="366826"/>
            <a:ext cx="3367489" cy="2505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4290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Pathway Homes was ranked </a:t>
            </a:r>
            <a:r>
              <a:rPr lang="en-US" sz="2400" dirty="0" smtClean="0"/>
              <a:t>14th </a:t>
            </a:r>
            <a:r>
              <a:rPr lang="en-US" sz="2400" dirty="0"/>
              <a:t>overall, and </a:t>
            </a:r>
            <a:r>
              <a:rPr lang="en-US" sz="2400" dirty="0" smtClean="0"/>
              <a:t>6th </a:t>
            </a:r>
            <a:r>
              <a:rPr lang="en-US" sz="2400" dirty="0"/>
              <a:t>for Medium Organizations, employing between 50 and 249 individuals.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2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9"/>
    </mc:Choice>
    <mc:Fallback xmlns="">
      <p:transition spd="slow" advTm="1168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2014 Efficiencies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$12, 454 FY13 to FY14: decreased use of IT Consultant.  More than $20,000 saved over 3 years!</a:t>
            </a:r>
          </a:p>
          <a:p>
            <a:r>
              <a:rPr lang="en-US" dirty="0" smtClean="0"/>
              <a:t>$3,750/</a:t>
            </a:r>
            <a:r>
              <a:rPr lang="en-US" dirty="0" err="1" smtClean="0"/>
              <a:t>yr</a:t>
            </a:r>
            <a:r>
              <a:rPr lang="en-US" dirty="0" smtClean="0"/>
              <a:t>: Smartphone hotspot connection for clinical staff using Credible in the field.</a:t>
            </a:r>
          </a:p>
          <a:p>
            <a:r>
              <a:rPr lang="en-US" dirty="0" smtClean="0"/>
              <a:t>$180/</a:t>
            </a:r>
            <a:r>
              <a:rPr lang="en-US" dirty="0" err="1" smtClean="0"/>
              <a:t>yr</a:t>
            </a:r>
            <a:r>
              <a:rPr lang="en-US" dirty="0" smtClean="0"/>
              <a:t>: Re-negotiation of AT&amp;T contract + HIPAA-compliant cloud-based BOX for 10 users</a:t>
            </a:r>
          </a:p>
          <a:p>
            <a:r>
              <a:rPr lang="en-US" dirty="0" smtClean="0"/>
              <a:t>Across the board 10% discount negotiated in Credible contract renewal used towards adding new users.  Also 1% discount in annual fee increases over 7-yr contract.</a:t>
            </a:r>
          </a:p>
          <a:p>
            <a:r>
              <a:rPr lang="en-US" dirty="0" smtClean="0"/>
              <a:t>Ability to track face-to-face time leading to concrete targets and increased productivity – current average 55%.</a:t>
            </a:r>
          </a:p>
          <a:p>
            <a:r>
              <a:rPr lang="en-US" dirty="0" smtClean="0"/>
              <a:t>VOIP is saving staff time and increasing efficiency.</a:t>
            </a:r>
          </a:p>
          <a:p>
            <a:r>
              <a:rPr lang="en-US" dirty="0"/>
              <a:t>$37,776 </a:t>
            </a:r>
            <a:r>
              <a:rPr lang="en-US" dirty="0" smtClean="0"/>
              <a:t>saved in HUD refinance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5"/>
    </mc:Choice>
    <mc:Fallback xmlns="">
      <p:transition spd="slow" advTm="13705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Staff elected as Vice Chair for the Virginia Community-Based Providers (VACBP) group</a:t>
            </a:r>
          </a:p>
          <a:p>
            <a:r>
              <a:rPr lang="en-US" dirty="0" smtClean="0"/>
              <a:t>Monthly Steps to Pathways Seminars</a:t>
            </a:r>
          </a:p>
          <a:p>
            <a:r>
              <a:rPr lang="en-US" dirty="0" smtClean="0"/>
              <a:t>Staff appointed by Fairfax Board of Supervisors to Fairfax Long Term Care Coordinating Committee</a:t>
            </a:r>
          </a:p>
          <a:p>
            <a:r>
              <a:rPr lang="en-US" dirty="0" smtClean="0"/>
              <a:t>Annual Help the Homeless Community Walks/Education</a:t>
            </a:r>
          </a:p>
          <a:p>
            <a:r>
              <a:rPr lang="en-US" dirty="0" smtClean="0"/>
              <a:t>Fair Housing Advocacy</a:t>
            </a:r>
          </a:p>
          <a:p>
            <a:r>
              <a:rPr lang="en-US" dirty="0" smtClean="0"/>
              <a:t>Annual Summer of the Arts Exhibition</a:t>
            </a:r>
          </a:p>
          <a:p>
            <a:r>
              <a:rPr lang="en-US" dirty="0" smtClean="0"/>
              <a:t>Ongoing anti-stigma efforts through presentations, articles, and social media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2"/>
    </mc:Choice>
    <mc:Fallback xmlns="">
      <p:transition spd="slow" advTm="164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974337"/>
              </p:ext>
            </p:extLst>
          </p:nvPr>
        </p:nvGraphicFramePr>
        <p:xfrm>
          <a:off x="685800" y="152400"/>
          <a:ext cx="7205662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hevron 8"/>
          <p:cNvSpPr/>
          <p:nvPr/>
        </p:nvSpPr>
        <p:spPr>
          <a:xfrm rot="5400000">
            <a:off x="4072532" y="1914860"/>
            <a:ext cx="486363" cy="619043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Chevron 13"/>
          <p:cNvSpPr/>
          <p:nvPr/>
        </p:nvSpPr>
        <p:spPr>
          <a:xfrm rot="12246414">
            <a:off x="5363012" y="4263330"/>
            <a:ext cx="486363" cy="619043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Chevron 14"/>
          <p:cNvSpPr/>
          <p:nvPr/>
        </p:nvSpPr>
        <p:spPr>
          <a:xfrm rot="9353586" flipH="1">
            <a:off x="2696013" y="4263329"/>
            <a:ext cx="486363" cy="619043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2"/>
    </mc:Choice>
    <mc:Fallback xmlns="">
      <p:transition spd="slow" advTm="16772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t2.gstatic.com/images?q=tbn:ANd9GcTz7ZKJCc64QBDW_i2EV5DXg2LoA-caWLe5yEsP4YQ3IY2O6ae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945">
            <a:off x="4636386" y="179513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encrypted-tbn0.gstatic.com/images?q=tbn:ANd9GcSYu8lDnmtg8tGVfyJa4dadknUVuDLSSu81CptDGoXn3PFo2F9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" y="28353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777">
            <a:off x="4799377" y="35674"/>
            <a:ext cx="2854760" cy="68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777">
            <a:off x="4574268" y="801086"/>
            <a:ext cx="4226887" cy="9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660">
            <a:off x="140034" y="4558207"/>
            <a:ext cx="4230755" cy="85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963">
            <a:off x="23913" y="3599074"/>
            <a:ext cx="4116612" cy="95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963">
            <a:off x="-84780" y="3194116"/>
            <a:ext cx="4333995" cy="46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01257" y="3457354"/>
            <a:ext cx="4842743" cy="3391416"/>
            <a:chOff x="4301257" y="3457354"/>
            <a:chExt cx="4842743" cy="3391416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257" y="4343399"/>
              <a:ext cx="4842743" cy="250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710" y="3457354"/>
              <a:ext cx="4695836" cy="110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49862" y="5706835"/>
            <a:ext cx="4010025" cy="1076325"/>
            <a:chOff x="4806798" y="1990725"/>
            <a:chExt cx="4010025" cy="1076325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798" y="1990725"/>
              <a:ext cx="401002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342" y="2667000"/>
              <a:ext cx="3857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5"/>
    </mc:Choice>
    <mc:Fallback xmlns="">
      <p:transition spd="slow" advTm="18885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41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929">
            <a:off x="4203429" y="159585"/>
            <a:ext cx="4875020" cy="3656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07" y="3439155"/>
            <a:ext cx="4558461" cy="3418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839">
            <a:off x="236826" y="3408843"/>
            <a:ext cx="4358326" cy="3268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2" y="38100"/>
            <a:ext cx="4605866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97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0"/>
    </mc:Choice>
    <mc:Fallback xmlns="">
      <p:transition spd="slow" advTm="2152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42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82" y="2514601"/>
            <a:ext cx="5993019" cy="449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536" y="-205563"/>
            <a:ext cx="5830498" cy="387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47" y="138037"/>
            <a:ext cx="3836253" cy="2557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142">
            <a:off x="-459967" y="2941203"/>
            <a:ext cx="5147179" cy="3860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727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44"/>
    </mc:Choice>
    <mc:Fallback xmlns="">
      <p:transition spd="slow" advTm="20344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End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Finalist for the Helios Apollo Awards</a:t>
            </a:r>
          </a:p>
          <a:p>
            <a:r>
              <a:rPr lang="en-US" dirty="0" smtClean="0"/>
              <a:t>Ranked 14t</a:t>
            </a:r>
            <a:r>
              <a:rPr lang="en-US" baseline="30000" dirty="0" smtClean="0"/>
              <a:t>h</a:t>
            </a:r>
            <a:r>
              <a:rPr lang="en-US" dirty="0" smtClean="0"/>
              <a:t> on </a:t>
            </a:r>
            <a:r>
              <a:rPr lang="en-US" i="1" dirty="0" smtClean="0"/>
              <a:t>The </a:t>
            </a:r>
            <a:r>
              <a:rPr lang="en-US" i="1" dirty="0" err="1" smtClean="0"/>
              <a:t>NonProfit</a:t>
            </a:r>
            <a:r>
              <a:rPr lang="en-US" i="1" dirty="0" smtClean="0"/>
              <a:t> Times </a:t>
            </a:r>
            <a:r>
              <a:rPr lang="en-US" dirty="0" smtClean="0"/>
              <a:t>50 Best Nonprofits to Work For 2014 list.</a:t>
            </a:r>
          </a:p>
          <a:p>
            <a:r>
              <a:rPr lang="en-US" dirty="0" smtClean="0"/>
              <a:t>Expanded programming into Prince William County – 1</a:t>
            </a:r>
            <a:r>
              <a:rPr lang="en-US" baseline="30000" dirty="0" smtClean="0"/>
              <a:t>st</a:t>
            </a:r>
            <a:r>
              <a:rPr lang="en-US" dirty="0" smtClean="0"/>
              <a:t> ALF for individuals with mental health disabilities.</a:t>
            </a:r>
          </a:p>
          <a:p>
            <a:r>
              <a:rPr lang="en-US" dirty="0" smtClean="0"/>
              <a:t>Provided consultation to the county on ALF design </a:t>
            </a:r>
            <a:r>
              <a:rPr lang="en-US" smtClean="0"/>
              <a:t>and programming.</a:t>
            </a:r>
            <a:endParaRPr lang="en-US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3"/>
    </mc:Choice>
    <mc:Fallback xmlns="">
      <p:transition spd="slow" advTm="21923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End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Added 6 </a:t>
            </a:r>
            <a:r>
              <a:rPr lang="en-US" dirty="0" smtClean="0">
                <a:solidFill>
                  <a:prstClr val="black"/>
                </a:solidFill>
              </a:rPr>
              <a:t>new homes to Pathways housing stock.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Received </a:t>
            </a:r>
            <a:r>
              <a:rPr lang="en-US" dirty="0" err="1" smtClean="0">
                <a:solidFill>
                  <a:prstClr val="black"/>
                </a:solidFill>
              </a:rPr>
              <a:t>approx</a:t>
            </a:r>
            <a:r>
              <a:rPr lang="en-US" dirty="0" smtClean="0">
                <a:solidFill>
                  <a:prstClr val="black"/>
                </a:solidFill>
              </a:rPr>
              <a:t> $4.2 million in county and federal awards and renewals.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Awarded staffing contract with Fairfax County CSB.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Received satisfied judgment in Fair Housing lawsuit.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3"/>
    </mc:Choice>
    <mc:Fallback xmlns="">
      <p:transition spd="slow" advTm="11673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2" descr="C:\DOCUME~1\jutter\LOCALS~1\Temp\SNAGHTML2269ad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77776"/>
            <a:ext cx="6265450" cy="71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3124200"/>
            <a:ext cx="2986834" cy="30689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Reduce waitlist   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Extend services regionally/nationally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Ensure evidence-based service delivery</a:t>
            </a:r>
          </a:p>
          <a:p>
            <a:pPr marL="457200" lvl="1" indent="0"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Acquisition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  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Ensure maintenance of existing properties</a:t>
            </a:r>
          </a:p>
          <a:p>
            <a:pPr lvl="1"/>
            <a:r>
              <a:rPr lang="en-US" sz="1400" dirty="0" smtClean="0">
                <a:latin typeface="Calibri" pitchFamily="34" charset="0"/>
                <a:cs typeface="Calibri" pitchFamily="34" charset="0"/>
              </a:rPr>
              <a:t>Secure and operate 57-bed Lorton property</a:t>
            </a:r>
          </a:p>
          <a:p>
            <a:pPr lvl="1"/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1812" y="3022625"/>
            <a:ext cx="253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Service &amp; Health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are: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70"/>
    </mc:Choice>
    <mc:Fallback xmlns="">
      <p:transition spd="slow" advTm="24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2" descr="C:\DOCUME~1\jutter\LOCALS~1\Temp\SNAGHTML2269ad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77776"/>
            <a:ext cx="6265450" cy="71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3124200"/>
            <a:ext cx="2986834" cy="30689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Local, State, and internationally.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Ongoing presentations, articles, and speaking engagements.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Ongoing anti-stigma campaigns.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1812" y="3022625"/>
            <a:ext cx="253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Education &amp; Advocacy: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4"/>
    </mc:Choice>
    <mc:Fallback xmlns="">
      <p:transition spd="slow" advTm="18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Looking forward to the year ahead!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1227" y="2362200"/>
            <a:ext cx="303122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0.06111 L 0.35487 0.02431 C 0.42935 0.04352 0.54046 0.05394 0.65643 0.05394 C 0.78872 0.05394 0.89445 0.04352 0.96893 0.02431 L 1.32396 -0.06111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98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Inventory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45795"/>
              </p:ext>
            </p:extLst>
          </p:nvPr>
        </p:nvGraphicFramePr>
        <p:xfrm>
          <a:off x="914400" y="1295400"/>
          <a:ext cx="7315200" cy="506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66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Pathway Homes manages more than 200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7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1"/>
    </mc:Choice>
    <mc:Fallback xmlns="">
      <p:transition spd="slow" advTm="163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:\Properties\3704 N Rosser Stre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183" r="3292" b="11907"/>
          <a:stretch/>
        </p:blipFill>
        <p:spPr bwMode="auto">
          <a:xfrm>
            <a:off x="32330" y="-67676"/>
            <a:ext cx="9156405" cy="68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Properties\2630 Wagon Drive #2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-1" r="3435" b="-837"/>
          <a:stretch/>
        </p:blipFill>
        <p:spPr bwMode="auto">
          <a:xfrm>
            <a:off x="-1" y="-67676"/>
            <a:ext cx="9144001" cy="69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02195" y="6731254"/>
            <a:ext cx="2133600" cy="365125"/>
          </a:xfrm>
        </p:spPr>
        <p:txBody>
          <a:bodyPr/>
          <a:lstStyle/>
          <a:p>
            <a:fld id="{808DF551-F689-4E93-A256-E77C0021B260}" type="slidenum">
              <a:rPr lang="en-US" smtClean="0"/>
              <a:t>6</a:t>
            </a:fld>
            <a:endParaRPr lang="en-US"/>
          </a:p>
        </p:txBody>
      </p:sp>
      <p:pic>
        <p:nvPicPr>
          <p:cNvPr id="1029" name="Picture 5" descr="P:\Properties\4355 Ivymount Cou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" y="-26158"/>
            <a:ext cx="9312939" cy="69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:\Properties\3065 Patrick Henry Drive #2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" y="0"/>
            <a:ext cx="9245877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:\Properties\7459 Little River Tnp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" y="-13648"/>
            <a:ext cx="9271896" cy="69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Properties\6137 Leesburg Pik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"/>
          <a:stretch/>
        </p:blipFill>
        <p:spPr bwMode="auto">
          <a:xfrm>
            <a:off x="-19335" y="-41148"/>
            <a:ext cx="9156405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Who Do We Serve?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2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6"/>
    </mc:Choice>
    <mc:Fallback xmlns="">
      <p:transition spd="slow" advTm="31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438 Served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4531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108009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294272"/>
              </p:ext>
            </p:extLst>
          </p:nvPr>
        </p:nvGraphicFramePr>
        <p:xfrm>
          <a:off x="0" y="1143000"/>
          <a:ext cx="9448799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104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4"/>
    </mc:Choice>
    <mc:Fallback xmlns="">
      <p:transition spd="slow" advTm="1689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359 surveyed in June, 2014 – 35% response rate.</a:t>
            </a:r>
          </a:p>
          <a:p>
            <a:pPr lvl="1"/>
            <a:r>
              <a:rPr lang="en-US" sz="3100" dirty="0" smtClean="0"/>
              <a:t>*96% feel counselors respect their cultural, ethnic, and life choices.</a:t>
            </a:r>
          </a:p>
          <a:p>
            <a:pPr lvl="1"/>
            <a:r>
              <a:rPr lang="en-US" sz="3100" dirty="0" smtClean="0"/>
              <a:t>**94% are satisfied with Pathways’ services.</a:t>
            </a:r>
          </a:p>
          <a:p>
            <a:pPr lvl="1"/>
            <a:r>
              <a:rPr lang="en-US" sz="3100" dirty="0" smtClean="0"/>
              <a:t>94% feel their counselor is helpful to them.</a:t>
            </a:r>
          </a:p>
          <a:p>
            <a:pPr lvl="1"/>
            <a:r>
              <a:rPr lang="en-US" sz="3100" dirty="0" smtClean="0"/>
              <a:t>84% like the amount of time their counselor spends with them.</a:t>
            </a:r>
          </a:p>
          <a:p>
            <a:pPr lvl="1"/>
            <a:r>
              <a:rPr lang="en-US" sz="3100" dirty="0" smtClean="0"/>
              <a:t>***91% feel supported in exploring all potential housing options.</a:t>
            </a:r>
          </a:p>
          <a:p>
            <a:pPr marL="457200" lvl="1" indent="0">
              <a:buNone/>
            </a:pPr>
            <a:r>
              <a:rPr lang="en-US" sz="3100" dirty="0" smtClean="0">
                <a:solidFill>
                  <a:srgbClr val="FF0000"/>
                </a:solidFill>
              </a:rPr>
              <a:t>*Highest overall rating 2 years in a row</a:t>
            </a:r>
          </a:p>
          <a:p>
            <a:pPr marL="457200" lvl="1" indent="0">
              <a:buNone/>
            </a:pPr>
            <a:r>
              <a:rPr lang="en-US" sz="3100" dirty="0" smtClean="0">
                <a:solidFill>
                  <a:srgbClr val="FF0000"/>
                </a:solidFill>
              </a:rPr>
              <a:t>**In top 5 highest rated response past 4 consecutive years</a:t>
            </a:r>
          </a:p>
          <a:p>
            <a:pPr marL="457200" lvl="1" indent="0">
              <a:buNone/>
            </a:pPr>
            <a:r>
              <a:rPr lang="en-US" sz="3100" dirty="0" smtClean="0">
                <a:solidFill>
                  <a:srgbClr val="FF0000"/>
                </a:solidFill>
              </a:rPr>
              <a:t>***Added by Consumer Advisory Council in 2012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25" y="57593"/>
            <a:ext cx="4818482" cy="3100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839">
            <a:off x="-35570" y="3430251"/>
            <a:ext cx="4903118" cy="3225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2" y="38100"/>
            <a:ext cx="4605866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13687"/>
          <a:stretch/>
        </p:blipFill>
        <p:spPr>
          <a:xfrm rot="398929">
            <a:off x="4951123" y="2956033"/>
            <a:ext cx="3895429" cy="3770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05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0"/>
    </mc:Choice>
    <mc:Fallback xmlns="">
      <p:transition spd="slow" advTm="2152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8.2|3.4|2.5|4.9|3.5|4.1|3.3|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4|2.4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5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7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2|2.8|3.9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11258</TotalTime>
  <Words>1686</Words>
  <Application>Microsoft Office PowerPoint</Application>
  <PresentationFormat>On-screen Show (4:3)</PresentationFormat>
  <Paragraphs>345</Paragraphs>
  <Slides>47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Mission Statement</vt:lpstr>
      <vt:lpstr>PowerPoint Presentation</vt:lpstr>
      <vt:lpstr>PowerPoint Presentation</vt:lpstr>
      <vt:lpstr>Housing Inventory</vt:lpstr>
      <vt:lpstr>Who Do We Serve?</vt:lpstr>
      <vt:lpstr>438 Served</vt:lpstr>
      <vt:lpstr>Consumer Satisfaction</vt:lpstr>
      <vt:lpstr>PowerPoint Presentation</vt:lpstr>
      <vt:lpstr>592 on Waiting List in FY14</vt:lpstr>
      <vt:lpstr>Homeless History</vt:lpstr>
      <vt:lpstr>Axis I Diagnoses of Individuals Served N=396</vt:lpstr>
      <vt:lpstr>Age Range</vt:lpstr>
      <vt:lpstr>Age (51 and Older)</vt:lpstr>
      <vt:lpstr>Age (66 and Older)</vt:lpstr>
      <vt:lpstr>PowerPoint Presentation</vt:lpstr>
      <vt:lpstr>Veteran Status</vt:lpstr>
      <vt:lpstr>Employment Status</vt:lpstr>
      <vt:lpstr>Organizational Scan</vt:lpstr>
      <vt:lpstr>Organizational Scan</vt:lpstr>
      <vt:lpstr>Strategic Goals</vt:lpstr>
      <vt:lpstr>Strategic Plan Objectives</vt:lpstr>
      <vt:lpstr>Information Technology</vt:lpstr>
      <vt:lpstr>Recovery</vt:lpstr>
      <vt:lpstr>Growth</vt:lpstr>
      <vt:lpstr>Growth cont’d</vt:lpstr>
      <vt:lpstr>Human Resources</vt:lpstr>
      <vt:lpstr>Communication</vt:lpstr>
      <vt:lpstr>Financials</vt:lpstr>
      <vt:lpstr>Support and Revenue</vt:lpstr>
      <vt:lpstr>Expenses</vt:lpstr>
      <vt:lpstr>Fundraising</vt:lpstr>
      <vt:lpstr>Human Resources</vt:lpstr>
      <vt:lpstr>Employee Satisfaction</vt:lpstr>
      <vt:lpstr>Employee Satisfaction Benchmark Report</vt:lpstr>
      <vt:lpstr>PowerPoint Presentation</vt:lpstr>
      <vt:lpstr>PowerPoint Presentation</vt:lpstr>
      <vt:lpstr>FY 2014 Efficiencies</vt:lpstr>
      <vt:lpstr>Education and Advocacy</vt:lpstr>
      <vt:lpstr>PowerPoint Presentation</vt:lpstr>
      <vt:lpstr>PowerPoint Presentation</vt:lpstr>
      <vt:lpstr>PowerPoint Presentation</vt:lpstr>
      <vt:lpstr>Year End Highlights</vt:lpstr>
      <vt:lpstr>Year End Highlights</vt:lpstr>
      <vt:lpstr>Looking Ahead</vt:lpstr>
      <vt:lpstr>Looking Ahead</vt:lpstr>
      <vt:lpstr>Thank You…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</dc:creator>
  <cp:lastModifiedBy>Lauren Leventhal</cp:lastModifiedBy>
  <cp:revision>267</cp:revision>
  <cp:lastPrinted>2013-10-14T17:42:57Z</cp:lastPrinted>
  <dcterms:created xsi:type="dcterms:W3CDTF">2013-09-26T18:59:57Z</dcterms:created>
  <dcterms:modified xsi:type="dcterms:W3CDTF">2014-11-17T17:40:10Z</dcterms:modified>
</cp:coreProperties>
</file>