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1"/>
  </p:notesMasterIdLst>
  <p:sldIdLst>
    <p:sldId id="256" r:id="rId2"/>
    <p:sldId id="298" r:id="rId3"/>
    <p:sldId id="257" r:id="rId4"/>
    <p:sldId id="290" r:id="rId5"/>
    <p:sldId id="261" r:id="rId6"/>
    <p:sldId id="285" r:id="rId7"/>
    <p:sldId id="259" r:id="rId8"/>
    <p:sldId id="305" r:id="rId9"/>
    <p:sldId id="282" r:id="rId10"/>
    <p:sldId id="260" r:id="rId11"/>
    <p:sldId id="262" r:id="rId12"/>
    <p:sldId id="263" r:id="rId13"/>
    <p:sldId id="314" r:id="rId14"/>
    <p:sldId id="315" r:id="rId15"/>
    <p:sldId id="316" r:id="rId16"/>
    <p:sldId id="317" r:id="rId17"/>
    <p:sldId id="318" r:id="rId18"/>
    <p:sldId id="322" r:id="rId19"/>
    <p:sldId id="321" r:id="rId20"/>
    <p:sldId id="266" r:id="rId21"/>
    <p:sldId id="267" r:id="rId22"/>
    <p:sldId id="269" r:id="rId23"/>
    <p:sldId id="271" r:id="rId24"/>
    <p:sldId id="270" r:id="rId25"/>
    <p:sldId id="272" r:id="rId26"/>
    <p:sldId id="273" r:id="rId27"/>
    <p:sldId id="274" r:id="rId28"/>
    <p:sldId id="275" r:id="rId29"/>
    <p:sldId id="276" r:id="rId30"/>
    <p:sldId id="303" r:id="rId31"/>
    <p:sldId id="278" r:id="rId32"/>
    <p:sldId id="279" r:id="rId33"/>
    <p:sldId id="319" r:id="rId34"/>
    <p:sldId id="283" r:id="rId35"/>
    <p:sldId id="280" r:id="rId36"/>
    <p:sldId id="309" r:id="rId37"/>
    <p:sldId id="304" r:id="rId38"/>
    <p:sldId id="291" r:id="rId39"/>
    <p:sldId id="286" r:id="rId40"/>
    <p:sldId id="299" r:id="rId41"/>
    <p:sldId id="323" r:id="rId42"/>
    <p:sldId id="289" r:id="rId43"/>
    <p:sldId id="308" r:id="rId44"/>
    <p:sldId id="307" r:id="rId45"/>
    <p:sldId id="293" r:id="rId46"/>
    <p:sldId id="294" r:id="rId47"/>
    <p:sldId id="292" r:id="rId48"/>
    <p:sldId id="300" r:id="rId49"/>
    <p:sldId id="302" r:id="rId5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50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49" autoAdjust="0"/>
  </p:normalViewPr>
  <p:slideViewPr>
    <p:cSldViewPr>
      <p:cViewPr>
        <p:scale>
          <a:sx n="70" d="100"/>
          <a:sy n="70" d="100"/>
        </p:scale>
        <p:origin x="-273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\Box%20Sync\Chart%20Info%20for%20State%20of%20the%20Agenc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\Box%20Sync\Chart%20Info%20for%20State%20of%20the%20Agenc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\Box%20Sync\Chart%20Info%20for%20State%20of%20the%20Agenc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Annual%20Outcomes%20FY%202015\Day%20Activity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Annual%20Outcomes%20FY%202015\Day%20Activity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\Box%20Sync\Chart%20Info%20for%20State%20of%20the%20Agenc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FY%202014\Individuals%20Served%20and%20Other%20Oucomes%20for%20FY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Annual%20Outcomes%20FY%202015\Outcomes%20FY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Eleanor%20&amp;%20Lauren's%20Shared%20Files\Outcomes\Annual%20Outcomes%20FY%202015\Outcomes%20FY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\Box%20Sync\Chart%20Info%20for%20State%20of%20the%20Agenc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home\Mary%20Anne%20C\State%20of%20the%20Agency%20PowerPoint%20FY2015\Annual%20Outcomes%20FY%202015\Ag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'Housing Inventory'!$A$4</c:f>
              <c:strCache>
                <c:ptCount val="1"/>
                <c:pt idx="0">
                  <c:v>Owned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'Housing Inventory'!$B$3:$E$3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'Housing Inventory'!$B$4:$E$4</c:f>
              <c:numCache>
                <c:formatCode>General</c:formatCode>
                <c:ptCount val="4"/>
                <c:pt idx="0">
                  <c:v>44</c:v>
                </c:pt>
                <c:pt idx="1">
                  <c:v>46</c:v>
                </c:pt>
                <c:pt idx="2">
                  <c:v>53</c:v>
                </c:pt>
                <c:pt idx="3">
                  <c:v>57</c:v>
                </c:pt>
              </c:numCache>
            </c:numRef>
          </c:val>
        </c:ser>
        <c:ser>
          <c:idx val="1"/>
          <c:order val="1"/>
          <c:tx>
            <c:strRef>
              <c:f>'Housing Inventory'!$A$5</c:f>
              <c:strCache>
                <c:ptCount val="1"/>
                <c:pt idx="0">
                  <c:v>Leased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'Housing Inventory'!$B$3:$E$3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'Housing Inventory'!$B$5:$E$5</c:f>
              <c:numCache>
                <c:formatCode>General</c:formatCode>
                <c:ptCount val="4"/>
                <c:pt idx="0">
                  <c:v>129</c:v>
                </c:pt>
                <c:pt idx="1">
                  <c:v>130</c:v>
                </c:pt>
                <c:pt idx="2">
                  <c:v>131</c:v>
                </c:pt>
                <c:pt idx="3">
                  <c:v>131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160576"/>
        <c:axId val="109696064"/>
        <c:axId val="0"/>
      </c:bar3DChart>
      <c:catAx>
        <c:axId val="11516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9696064"/>
        <c:crosses val="autoZero"/>
        <c:auto val="1"/>
        <c:lblAlgn val="ctr"/>
        <c:lblOffset val="100"/>
        <c:noMultiLvlLbl val="0"/>
      </c:catAx>
      <c:valAx>
        <c:axId val="109696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51605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9872860443726587"/>
                  <c:y val="5.731618547681539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50 and younger 42%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252630280189341"/>
                  <c:y val="-0.2228978127734032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51 and older</a:t>
                    </a:r>
                  </a:p>
                  <a:p>
                    <a:r>
                      <a:rPr lang="en-US" sz="2000" b="1" dirty="0"/>
                      <a:t>58%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'Age 51 and older'!$H$5:$H$6</c:f>
              <c:strCache>
                <c:ptCount val="2"/>
                <c:pt idx="0">
                  <c:v>50 and younger</c:v>
                </c:pt>
                <c:pt idx="1">
                  <c:v>51 and older</c:v>
                </c:pt>
              </c:strCache>
            </c:strRef>
          </c:cat>
          <c:val>
            <c:numRef>
              <c:f>'Age 51 and older'!$I$5:$I$6</c:f>
              <c:numCache>
                <c:formatCode>0%</c:formatCode>
                <c:ptCount val="2"/>
                <c:pt idx="0">
                  <c:v>0.42051282051282057</c:v>
                </c:pt>
                <c:pt idx="1">
                  <c:v>0.57948717948717954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ln w="0"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65 and younger 92%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3393119020983031E-2"/>
                  <c:y val="4.932458442694664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66 and older</a:t>
                    </a:r>
                  </a:p>
                  <a:p>
                    <a:r>
                      <a:rPr lang="en-US" sz="2000" b="1" dirty="0"/>
                      <a:t> 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'Age 66 and older'!$H$4:$H$5</c:f>
              <c:strCache>
                <c:ptCount val="2"/>
                <c:pt idx="0">
                  <c:v>65 and younger</c:v>
                </c:pt>
                <c:pt idx="1">
                  <c:v>66 and older</c:v>
                </c:pt>
              </c:strCache>
            </c:strRef>
          </c:cat>
          <c:val>
            <c:numRef>
              <c:f>'Age 66 and older'!$I$4:$I$5</c:f>
              <c:numCache>
                <c:formatCode>0%</c:formatCode>
                <c:ptCount val="2"/>
                <c:pt idx="0">
                  <c:v>0.92051282051282046</c:v>
                </c:pt>
                <c:pt idx="1">
                  <c:v>7.9487179487179482E-2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3429909000592"/>
          <c:y val="0.1"/>
          <c:w val="0.71743923369455576"/>
          <c:h val="0.777662992125984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'Marital Status'!$B$2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'Marital Status'!$A$3:$A$7</c:f>
              <c:strCache>
                <c:ptCount val="5"/>
                <c:pt idx="0">
                  <c:v>Single/Never Married</c:v>
                </c:pt>
                <c:pt idx="1">
                  <c:v>Married</c:v>
                </c:pt>
                <c:pt idx="2">
                  <c:v>Separated</c:v>
                </c:pt>
                <c:pt idx="3">
                  <c:v>Divorced</c:v>
                </c:pt>
                <c:pt idx="4">
                  <c:v>Widowed</c:v>
                </c:pt>
              </c:strCache>
            </c:strRef>
          </c:cat>
          <c:val>
            <c:numRef>
              <c:f>'Marital Status'!$B$3:$B$7</c:f>
              <c:numCache>
                <c:formatCode>General</c:formatCode>
                <c:ptCount val="5"/>
                <c:pt idx="0">
                  <c:v>160</c:v>
                </c:pt>
                <c:pt idx="1">
                  <c:v>5</c:v>
                </c:pt>
                <c:pt idx="2">
                  <c:v>15</c:v>
                </c:pt>
                <c:pt idx="3">
                  <c:v>33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'Marital Status'!$C$2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'Marital Status'!$A$3:$A$7</c:f>
              <c:strCache>
                <c:ptCount val="5"/>
                <c:pt idx="0">
                  <c:v>Single/Never Married</c:v>
                </c:pt>
                <c:pt idx="1">
                  <c:v>Married</c:v>
                </c:pt>
                <c:pt idx="2">
                  <c:v>Separated</c:v>
                </c:pt>
                <c:pt idx="3">
                  <c:v>Divorced</c:v>
                </c:pt>
                <c:pt idx="4">
                  <c:v>Widowed</c:v>
                </c:pt>
              </c:strCache>
            </c:strRef>
          </c:cat>
          <c:val>
            <c:numRef>
              <c:f>'Marital Status'!$C$3:$C$7</c:f>
              <c:numCache>
                <c:formatCode>General</c:formatCode>
                <c:ptCount val="5"/>
                <c:pt idx="0">
                  <c:v>93</c:v>
                </c:pt>
                <c:pt idx="1">
                  <c:v>8</c:v>
                </c:pt>
                <c:pt idx="2">
                  <c:v>9</c:v>
                </c:pt>
                <c:pt idx="3">
                  <c:v>58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79776"/>
        <c:axId val="54936128"/>
      </c:barChart>
      <c:catAx>
        <c:axId val="455797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936128"/>
        <c:crosses val="autoZero"/>
        <c:auto val="1"/>
        <c:lblAlgn val="ctr"/>
        <c:lblOffset val="100"/>
        <c:noMultiLvlLbl val="0"/>
      </c:catAx>
      <c:valAx>
        <c:axId val="54936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57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787977078603092"/>
          <c:y val="0.91963142674565956"/>
          <c:w val="0.21858584595470648"/>
          <c:h val="8.036850393700785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Veterans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5293158919651165E-2"/>
          <c:w val="1"/>
          <c:h val="0.93470684108034885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Veteran!$I$2:$I$3</c:f>
              <c:strCache>
                <c:ptCount val="2"/>
                <c:pt idx="0">
                  <c:v>Veteran</c:v>
                </c:pt>
                <c:pt idx="1">
                  <c:v>Non-Veteran</c:v>
                </c:pt>
              </c:strCache>
            </c:strRef>
          </c:cat>
          <c:val>
            <c:numRef>
              <c:f>Veteran!$J$2:$J$3</c:f>
              <c:numCache>
                <c:formatCode>General</c:formatCode>
                <c:ptCount val="2"/>
                <c:pt idx="0">
                  <c:v>23</c:v>
                </c:pt>
                <c:pt idx="1">
                  <c:v>367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Veteran</a:t>
            </a:r>
            <a:r>
              <a:rPr lang="en-US" baseline="0" dirty="0"/>
              <a:t> Gender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Veteran!$A$2</c:f>
              <c:strCache>
                <c:ptCount val="1"/>
                <c:pt idx="0">
                  <c:v>Veteran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Veteran!$B$1:$C$1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Veteran!$B$2:$C$2</c:f>
              <c:numCache>
                <c:formatCode>General</c:formatCode>
                <c:ptCount val="2"/>
                <c:pt idx="0">
                  <c:v>21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Sheet1!$A$5:$A$7</c:f>
              <c:strCache>
                <c:ptCount val="3"/>
                <c:pt idx="0">
                  <c:v>Employed Full-Time</c:v>
                </c:pt>
                <c:pt idx="1">
                  <c:v>Employed Part-Time</c:v>
                </c:pt>
                <c:pt idx="2">
                  <c:v>Unemployed</c:v>
                </c:pt>
              </c:strCache>
            </c:strRef>
          </c:cat>
          <c:val>
            <c:numRef>
              <c:f>Sheet1!$B$5:$B$7</c:f>
              <c:numCache>
                <c:formatCode>General</c:formatCode>
                <c:ptCount val="3"/>
                <c:pt idx="0">
                  <c:v>34</c:v>
                </c:pt>
                <c:pt idx="1">
                  <c:v>53</c:v>
                </c:pt>
                <c:pt idx="2">
                  <c:v>303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Sheet1!$A$5:$A$7</c:f>
              <c:strCache>
                <c:ptCount val="3"/>
                <c:pt idx="0">
                  <c:v>Employed Full-Time</c:v>
                </c:pt>
                <c:pt idx="1">
                  <c:v>Employed Part-Time</c:v>
                </c:pt>
                <c:pt idx="2">
                  <c:v>Unemployed</c:v>
                </c:pt>
              </c:strCache>
            </c:strRef>
          </c:cat>
          <c:val>
            <c:numRef>
              <c:f>Sheet1!$C$5:$C$7</c:f>
              <c:numCache>
                <c:formatCode>0%</c:formatCode>
                <c:ptCount val="3"/>
                <c:pt idx="0">
                  <c:v>8.7179487179487175E-2</c:v>
                </c:pt>
                <c:pt idx="1">
                  <c:v>0.13589743589743589</c:v>
                </c:pt>
                <c:pt idx="2">
                  <c:v>0.77692307692307694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1443569553804"/>
          <c:y val="1.4190726159230102E-2"/>
          <c:w val="0.57427547643501087"/>
          <c:h val="0.9571257940583514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6387595572292593"/>
                  <c:y val="-0.261772794705009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79693027501997"/>
                  <c:y val="0.158307086614173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Engaged in a Day Activity</c:v>
                </c:pt>
                <c:pt idx="1">
                  <c:v>Not Engaged in a Day Activity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273</c:v>
                </c:pt>
                <c:pt idx="1">
                  <c:v>117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2015</a:t>
            </a:r>
          </a:p>
          <a:p>
            <a:pPr>
              <a:defRPr sz="3200"/>
            </a:pPr>
            <a:r>
              <a:rPr lang="en-US" sz="3200"/>
              <a:t> REVENUE</a:t>
            </a:r>
          </a:p>
        </c:rich>
      </c:tx>
      <c:layout>
        <c:manualLayout>
          <c:xMode val="edge"/>
          <c:yMode val="edge"/>
          <c:x val="2.527777777777776E-2"/>
          <c:y val="2.35294117647058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76257655293089"/>
          <c:y val="0.19847798191892679"/>
          <c:w val="0.60114151356080503"/>
          <c:h val="0.801522018081073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 REVENUE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7.6179352580927395E-2"/>
                  <c:y val="0.148705890930300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0699256342957131E-2"/>
                  <c:y val="-2.83591168750964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195226377952756"/>
                  <c:y val="-2.5802686428902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7471959755030622"/>
                  <c:y val="0.163233750192990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Governmental Fees &amp; Grants</c:v>
                </c:pt>
                <c:pt idx="1">
                  <c:v>Client Fees and Rents</c:v>
                </c:pt>
                <c:pt idx="2">
                  <c:v>Contributions</c:v>
                </c:pt>
                <c:pt idx="3">
                  <c:v>Other </c:v>
                </c:pt>
                <c:pt idx="4">
                  <c:v>Interest and Dividends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8531571</c:v>
                </c:pt>
                <c:pt idx="1">
                  <c:v>1335752</c:v>
                </c:pt>
                <c:pt idx="2">
                  <c:v>329881</c:v>
                </c:pt>
                <c:pt idx="3">
                  <c:v>48885</c:v>
                </c:pt>
                <c:pt idx="4">
                  <c:v>1149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2015</a:t>
            </a:r>
          </a:p>
          <a:p>
            <a:pPr>
              <a:defRPr sz="3200"/>
            </a:pPr>
            <a:r>
              <a:rPr lang="en-US" sz="3200" dirty="0"/>
              <a:t> EXPENSES</a:t>
            </a:r>
          </a:p>
        </c:rich>
      </c:tx>
      <c:layout>
        <c:manualLayout>
          <c:xMode val="edge"/>
          <c:yMode val="edge"/>
          <c:x val="3.3739610673665821E-2"/>
          <c:y val="3.52941176470588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5123687664042"/>
          <c:y val="0.20958909303003792"/>
          <c:w val="0.59280818022747161"/>
          <c:h val="0.790410906969962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 EXPENSES</c:v>
                </c:pt>
              </c:strCache>
            </c:strRef>
          </c:tx>
          <c:explosion val="11"/>
          <c:dPt>
            <c:idx val="2"/>
            <c:bubble3D val="0"/>
            <c:explosion val="13"/>
          </c:dPt>
          <c:dLbls>
            <c:dLbl>
              <c:idx val="0"/>
              <c:layout>
                <c:manualLayout>
                  <c:x val="-0.18001038932633415"/>
                  <c:y val="-0.153133858267716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903308180227471"/>
                  <c:y val="5.59830168287787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Program Services</c:v>
                </c:pt>
                <c:pt idx="1">
                  <c:v>Management and General</c:v>
                </c:pt>
                <c:pt idx="2">
                  <c:v>Fund Raising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7772539</c:v>
                </c:pt>
                <c:pt idx="1">
                  <c:v>1743468</c:v>
                </c:pt>
                <c:pt idx="2">
                  <c:v>15843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95411349443388"/>
                  <c:y val="-0.1822001511174739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586263462756807"/>
                  <c:y val="3.632983377077865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8601909675083719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'Individuals Served'!$A$1:$A$8</c:f>
              <c:strCache>
                <c:ptCount val="8"/>
                <c:pt idx="0">
                  <c:v>Semi-Independent</c:v>
                </c:pt>
                <c:pt idx="1">
                  <c:v>ALF</c:v>
                </c:pt>
                <c:pt idx="2">
                  <c:v>SHOP</c:v>
                </c:pt>
                <c:pt idx="3">
                  <c:v>Intensive In-Home</c:v>
                </c:pt>
                <c:pt idx="4">
                  <c:v>Supported Living</c:v>
                </c:pt>
                <c:pt idx="5">
                  <c:v>Housing Only</c:v>
                </c:pt>
                <c:pt idx="6">
                  <c:v>SHP</c:v>
                </c:pt>
                <c:pt idx="7">
                  <c:v>CSB Support</c:v>
                </c:pt>
              </c:strCache>
            </c:strRef>
          </c:cat>
          <c:val>
            <c:numRef>
              <c:f>'Individuals Served'!$B$1:$B$8</c:f>
              <c:numCache>
                <c:formatCode>General</c:formatCode>
                <c:ptCount val="8"/>
                <c:pt idx="0">
                  <c:v>75</c:v>
                </c:pt>
                <c:pt idx="1">
                  <c:v>44</c:v>
                </c:pt>
                <c:pt idx="2">
                  <c:v>143</c:v>
                </c:pt>
                <c:pt idx="3">
                  <c:v>17</c:v>
                </c:pt>
                <c:pt idx="4">
                  <c:v>69</c:v>
                </c:pt>
                <c:pt idx="5">
                  <c:v>42</c:v>
                </c:pt>
                <c:pt idx="6">
                  <c:v>42</c:v>
                </c:pt>
                <c:pt idx="7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4"/>
          </c:dPt>
          <c:dLbls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'Waitlist by Gender'!$B$1:$C$1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'Waitlist by Gender'!$B$2:$C$2</c:f>
              <c:numCache>
                <c:formatCode>General</c:formatCode>
                <c:ptCount val="2"/>
                <c:pt idx="0">
                  <c:v>231</c:v>
                </c:pt>
                <c:pt idx="1">
                  <c:v>361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Chronically </a:t>
            </a:r>
            <a:r>
              <a:rPr lang="en-US" dirty="0" smtClean="0"/>
              <a:t>Homeless (of those with history of Homelessness)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'History of Homelessness'!$G$29:$G$30</c:f>
              <c:strCache>
                <c:ptCount val="2"/>
                <c:pt idx="0">
                  <c:v>Chronically Homeless</c:v>
                </c:pt>
                <c:pt idx="1">
                  <c:v>Not Chronically Homeless</c:v>
                </c:pt>
              </c:strCache>
            </c:strRef>
          </c:cat>
          <c:val>
            <c:numRef>
              <c:f>'History of Homelessness'!$H$29:$H$30</c:f>
              <c:numCache>
                <c:formatCode>General</c:formatCode>
                <c:ptCount val="2"/>
                <c:pt idx="0">
                  <c:v>156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Homeless Individuals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38095238095233E-2"/>
          <c:y val="0.10503459794798377"/>
          <c:w val="0.86904761904761907"/>
          <c:h val="0.80937524854847687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12619047619047619"/>
                  <c:y val="-0.106807444523979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'History of Homelessness'!$G$15:$G$16</c:f>
              <c:strCache>
                <c:ptCount val="2"/>
                <c:pt idx="0">
                  <c:v>Homeless</c:v>
                </c:pt>
                <c:pt idx="1">
                  <c:v>Non-Homeless</c:v>
                </c:pt>
              </c:strCache>
            </c:strRef>
          </c:cat>
          <c:val>
            <c:numRef>
              <c:f>'History of Homelessness'!$H$15:$H$16</c:f>
              <c:numCache>
                <c:formatCode>General</c:formatCode>
                <c:ptCount val="2"/>
                <c:pt idx="0">
                  <c:v>248</c:v>
                </c:pt>
                <c:pt idx="1">
                  <c:v>142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0" dirty="0" smtClean="0"/>
                      <a:t>S</a:t>
                    </a:r>
                    <a:r>
                      <a:rPr lang="en-US" dirty="0" smtClean="0"/>
                      <a:t>MI </a:t>
                    </a:r>
                    <a:r>
                      <a:rPr lang="en-US" dirty="0"/>
                      <a:t>and Intellectual Disability
</a:t>
                    </a:r>
                    <a:r>
                      <a:rPr lang="en-US" dirty="0" smtClean="0"/>
                      <a:t>14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0" dirty="0"/>
                      <a:t>O</a:t>
                    </a:r>
                    <a:r>
                      <a:rPr lang="en-US" dirty="0"/>
                      <a:t>ther
</a:t>
                    </a:r>
                    <a:r>
                      <a:rPr lang="en-US" dirty="0" smtClean="0"/>
                      <a:t>22</a:t>
                    </a:r>
                  </a:p>
                  <a:p>
                    <a:r>
                      <a:rPr lang="en-US" dirty="0" smtClean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3753280839895E-2"/>
                  <c:y val="0.16490889998727676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/>
                      <a:t>A</a:t>
                    </a:r>
                    <a:r>
                      <a:rPr lang="en-US" dirty="0"/>
                      <a:t>nxiety Disorders
</a:t>
                    </a:r>
                    <a:r>
                      <a:rPr lang="en-US" dirty="0" smtClean="0"/>
                      <a:t>55</a:t>
                    </a:r>
                  </a:p>
                  <a:p>
                    <a:r>
                      <a:rPr lang="en-US" dirty="0" smtClean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16535433070856E-2"/>
                  <c:y val="-1.6240250212993489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Depression and Other Mood Disorders
158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27%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Schizophrenia
204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35%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3432939632545932"/>
                  <c:y val="0.3202300732311071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SMI and Substance Use Disorder
137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23%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Diagnosis!$A$1:$A$6</c:f>
              <c:strCache>
                <c:ptCount val="6"/>
                <c:pt idx="0">
                  <c:v>SMI and Intellectual Disability</c:v>
                </c:pt>
                <c:pt idx="1">
                  <c:v>Other</c:v>
                </c:pt>
                <c:pt idx="2">
                  <c:v>Anxiety Disorders</c:v>
                </c:pt>
                <c:pt idx="3">
                  <c:v>Depression and Other Mood Disorders</c:v>
                </c:pt>
                <c:pt idx="4">
                  <c:v>Schizophrenia</c:v>
                </c:pt>
                <c:pt idx="5">
                  <c:v>SMI and Substance Use Disorder</c:v>
                </c:pt>
              </c:strCache>
            </c:strRef>
          </c:cat>
          <c:val>
            <c:numRef>
              <c:f>Diagnosis!$B$1:$B$6</c:f>
              <c:numCache>
                <c:formatCode>General</c:formatCode>
                <c:ptCount val="6"/>
                <c:pt idx="0">
                  <c:v>14</c:v>
                </c:pt>
                <c:pt idx="1">
                  <c:v>22</c:v>
                </c:pt>
                <c:pt idx="2">
                  <c:v>55</c:v>
                </c:pt>
                <c:pt idx="3">
                  <c:v>158</c:v>
                </c:pt>
                <c:pt idx="4">
                  <c:v>204</c:v>
                </c:pt>
                <c:pt idx="5">
                  <c:v>137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40031107222709E-2"/>
          <c:y val="7.9445854948438616E-2"/>
          <c:w val="0.81849178574900361"/>
          <c:h val="0.8326201517776435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859895985224058"/>
          <c:y val="0.82474867779520078"/>
          <c:w val="0.21596894138232728"/>
          <c:h val="0.1557639777435211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93002624671918"/>
          <c:y val="0.44418853893263349"/>
          <c:w val="0.15069973753280844"/>
          <c:h val="0.14865995917177019"/>
        </c:manualLayout>
      </c:layout>
      <c:overlay val="0"/>
    </c:legend>
    <c:plotVisOnly val="1"/>
    <c:dispBlanksAs val="zero"/>
    <c:showDLblsOverMax val="0"/>
  </c:chart>
  <c:spPr>
    <a:ln w="0"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45758905397063"/>
          <c:y val="0.69186145309817937"/>
          <c:w val="0.18602785685793444"/>
          <c:h val="0.15799836946987136"/>
        </c:manualLayout>
      </c:layout>
      <c:overlay val="0"/>
    </c:legend>
    <c:plotVisOnly val="1"/>
    <c:dispBlanksAs val="zero"/>
    <c:showDLblsOverMax val="0"/>
  </c:chart>
  <c:spPr>
    <a:ln w="0"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9BFFB-189F-4757-BB69-4E169C587DCE}" type="doc">
      <dgm:prSet loTypeId="urn:microsoft.com/office/officeart/2005/8/layout/radial6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62BF503-0E6C-4E16-98EF-A0DA26BA6FE2}">
      <dgm:prSet phldrT="[Text]"/>
      <dgm:spPr/>
      <dgm:t>
        <a:bodyPr/>
        <a:lstStyle/>
        <a:p>
          <a:r>
            <a:rPr lang="en-US" dirty="0"/>
            <a:t>Recovery</a:t>
          </a:r>
        </a:p>
      </dgm:t>
    </dgm:pt>
    <dgm:pt modelId="{17FB5071-7D60-49DC-AACD-684375F295B5}" type="parTrans" cxnId="{AFC141F7-ED6E-458A-921A-09302271B80D}">
      <dgm:prSet/>
      <dgm:spPr/>
      <dgm:t>
        <a:bodyPr/>
        <a:lstStyle/>
        <a:p>
          <a:endParaRPr lang="en-US"/>
        </a:p>
      </dgm:t>
    </dgm:pt>
    <dgm:pt modelId="{C9B98AC0-DDFF-4A2E-8279-259A3262B383}" type="sibTrans" cxnId="{AFC141F7-ED6E-458A-921A-09302271B80D}">
      <dgm:prSet/>
      <dgm:spPr/>
      <dgm:t>
        <a:bodyPr/>
        <a:lstStyle/>
        <a:p>
          <a:endParaRPr lang="en-US"/>
        </a:p>
      </dgm:t>
    </dgm:pt>
    <dgm:pt modelId="{4FA7F892-EC1C-47B3-A3EB-12106E8D012D}">
      <dgm:prSet phldrT="[Text]"/>
      <dgm:spPr/>
      <dgm:t>
        <a:bodyPr/>
        <a:lstStyle/>
        <a:p>
          <a:r>
            <a:rPr lang="en-US" dirty="0"/>
            <a:t>Client Services and Healthcare</a:t>
          </a:r>
        </a:p>
      </dgm:t>
    </dgm:pt>
    <dgm:pt modelId="{E477E335-D7AB-47DE-A494-DC1135285939}" type="parTrans" cxnId="{CC488439-6E7C-4F91-A199-B57BE66631C4}">
      <dgm:prSet/>
      <dgm:spPr/>
      <dgm:t>
        <a:bodyPr/>
        <a:lstStyle/>
        <a:p>
          <a:endParaRPr lang="en-US"/>
        </a:p>
      </dgm:t>
    </dgm:pt>
    <dgm:pt modelId="{2F0E1DFC-189B-482A-BDF6-355763FB5AA9}" type="sibTrans" cxnId="{CC488439-6E7C-4F91-A199-B57BE66631C4}">
      <dgm:prSet/>
      <dgm:spPr/>
      <dgm:t>
        <a:bodyPr/>
        <a:lstStyle/>
        <a:p>
          <a:endParaRPr lang="en-US"/>
        </a:p>
      </dgm:t>
    </dgm:pt>
    <dgm:pt modelId="{C4171927-22BE-4816-9CB7-7802E3250E15}">
      <dgm:prSet phldrT="[Text]"/>
      <dgm:spPr/>
      <dgm:t>
        <a:bodyPr/>
        <a:lstStyle/>
        <a:p>
          <a:r>
            <a:rPr lang="en-US" dirty="0"/>
            <a:t>Acquisition and Development</a:t>
          </a:r>
        </a:p>
      </dgm:t>
    </dgm:pt>
    <dgm:pt modelId="{B068240F-21F3-4455-B788-46A03DCABC8C}" type="parTrans" cxnId="{0B2657D9-4C1E-4F31-9EAE-1B211EEA6633}">
      <dgm:prSet/>
      <dgm:spPr/>
      <dgm:t>
        <a:bodyPr/>
        <a:lstStyle/>
        <a:p>
          <a:endParaRPr lang="en-US"/>
        </a:p>
      </dgm:t>
    </dgm:pt>
    <dgm:pt modelId="{FDB7E7AB-0B83-43BE-BE65-3C19ACADF1C3}" type="sibTrans" cxnId="{0B2657D9-4C1E-4F31-9EAE-1B211EEA6633}">
      <dgm:prSet/>
      <dgm:spPr/>
      <dgm:t>
        <a:bodyPr/>
        <a:lstStyle/>
        <a:p>
          <a:endParaRPr lang="en-US"/>
        </a:p>
      </dgm:t>
    </dgm:pt>
    <dgm:pt modelId="{7360463D-31BE-4634-BFB2-D5F06A35E9B4}">
      <dgm:prSet phldrT="[Text]"/>
      <dgm:spPr/>
      <dgm:t>
        <a:bodyPr/>
        <a:lstStyle/>
        <a:p>
          <a:r>
            <a:rPr lang="en-US" dirty="0"/>
            <a:t>Education and Advocacy</a:t>
          </a:r>
        </a:p>
      </dgm:t>
    </dgm:pt>
    <dgm:pt modelId="{3FE91C3A-87E5-4CAD-A221-706362D8FBF2}" type="parTrans" cxnId="{A5F0A99F-9EE2-4CDE-8839-05FB429B2F41}">
      <dgm:prSet/>
      <dgm:spPr/>
      <dgm:t>
        <a:bodyPr/>
        <a:lstStyle/>
        <a:p>
          <a:endParaRPr lang="en-US"/>
        </a:p>
      </dgm:t>
    </dgm:pt>
    <dgm:pt modelId="{6B9748FF-61C6-4DA7-83CE-38E26C602001}" type="sibTrans" cxnId="{A5F0A99F-9EE2-4CDE-8839-05FB429B2F41}">
      <dgm:prSet/>
      <dgm:spPr/>
      <dgm:t>
        <a:bodyPr/>
        <a:lstStyle/>
        <a:p>
          <a:endParaRPr lang="en-US"/>
        </a:p>
      </dgm:t>
    </dgm:pt>
    <dgm:pt modelId="{B93E7CB0-CB8C-4ACA-918E-DC37210D1D39}" type="pres">
      <dgm:prSet presAssocID="{3879BFFB-189F-4757-BB69-4E169C587D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338D5-FCC1-4DD4-9E6C-5D8ABEF521A1}" type="pres">
      <dgm:prSet presAssocID="{562BF503-0E6C-4E16-98EF-A0DA26BA6FE2}" presName="centerShape" presStyleLbl="node0" presStyleIdx="0" presStyleCnt="1"/>
      <dgm:spPr/>
      <dgm:t>
        <a:bodyPr/>
        <a:lstStyle/>
        <a:p>
          <a:endParaRPr lang="en-US"/>
        </a:p>
      </dgm:t>
    </dgm:pt>
    <dgm:pt modelId="{6A09E25C-14CE-454D-86F0-9B3B4ADCCB54}" type="pres">
      <dgm:prSet presAssocID="{4FA7F892-EC1C-47B3-A3EB-12106E8D01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6BB16-8474-46C3-BBF9-E388B8CEA635}" type="pres">
      <dgm:prSet presAssocID="{4FA7F892-EC1C-47B3-A3EB-12106E8D012D}" presName="dummy" presStyleCnt="0"/>
      <dgm:spPr/>
      <dgm:t>
        <a:bodyPr/>
        <a:lstStyle/>
        <a:p>
          <a:endParaRPr lang="en-US"/>
        </a:p>
      </dgm:t>
    </dgm:pt>
    <dgm:pt modelId="{52554588-8626-4C07-80DC-6998CD5F31EC}" type="pres">
      <dgm:prSet presAssocID="{2F0E1DFC-189B-482A-BDF6-355763FB5A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61F55C2-F540-462D-BB84-03354885B961}" type="pres">
      <dgm:prSet presAssocID="{C4171927-22BE-4816-9CB7-7802E3250E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50E45-4B8D-4893-9229-C7E6A5FEE770}" type="pres">
      <dgm:prSet presAssocID="{C4171927-22BE-4816-9CB7-7802E3250E15}" presName="dummy" presStyleCnt="0"/>
      <dgm:spPr/>
      <dgm:t>
        <a:bodyPr/>
        <a:lstStyle/>
        <a:p>
          <a:endParaRPr lang="en-US"/>
        </a:p>
      </dgm:t>
    </dgm:pt>
    <dgm:pt modelId="{034E0E11-B0EA-484D-AF7B-6CC65EE7FA78}" type="pres">
      <dgm:prSet presAssocID="{FDB7E7AB-0B83-43BE-BE65-3C19ACADF1C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6A90E4C-C57A-4B02-99A3-305773B76A79}" type="pres">
      <dgm:prSet presAssocID="{7360463D-31BE-4634-BFB2-D5F06A35E9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AC710-BADA-405A-A175-5529E4AC0E4A}" type="pres">
      <dgm:prSet presAssocID="{7360463D-31BE-4634-BFB2-D5F06A35E9B4}" presName="dummy" presStyleCnt="0"/>
      <dgm:spPr/>
      <dgm:t>
        <a:bodyPr/>
        <a:lstStyle/>
        <a:p>
          <a:endParaRPr lang="en-US"/>
        </a:p>
      </dgm:t>
    </dgm:pt>
    <dgm:pt modelId="{9AA78640-EC8A-4900-A3AB-F2EAE2573990}" type="pres">
      <dgm:prSet presAssocID="{6B9748FF-61C6-4DA7-83CE-38E26C602001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FC141F7-ED6E-458A-921A-09302271B80D}" srcId="{3879BFFB-189F-4757-BB69-4E169C587DCE}" destId="{562BF503-0E6C-4E16-98EF-A0DA26BA6FE2}" srcOrd="0" destOrd="0" parTransId="{17FB5071-7D60-49DC-AACD-684375F295B5}" sibTransId="{C9B98AC0-DDFF-4A2E-8279-259A3262B383}"/>
    <dgm:cxn modelId="{C158EBA4-C954-4AB2-82E6-94BDAA382AF0}" type="presOf" srcId="{562BF503-0E6C-4E16-98EF-A0DA26BA6FE2}" destId="{4F0338D5-FCC1-4DD4-9E6C-5D8ABEF521A1}" srcOrd="0" destOrd="0" presId="urn:microsoft.com/office/officeart/2005/8/layout/radial6"/>
    <dgm:cxn modelId="{661D3630-753F-40B8-AA71-8FAC8D1254EB}" type="presOf" srcId="{6B9748FF-61C6-4DA7-83CE-38E26C602001}" destId="{9AA78640-EC8A-4900-A3AB-F2EAE2573990}" srcOrd="0" destOrd="0" presId="urn:microsoft.com/office/officeart/2005/8/layout/radial6"/>
    <dgm:cxn modelId="{A5F0A99F-9EE2-4CDE-8839-05FB429B2F41}" srcId="{562BF503-0E6C-4E16-98EF-A0DA26BA6FE2}" destId="{7360463D-31BE-4634-BFB2-D5F06A35E9B4}" srcOrd="2" destOrd="0" parTransId="{3FE91C3A-87E5-4CAD-A221-706362D8FBF2}" sibTransId="{6B9748FF-61C6-4DA7-83CE-38E26C602001}"/>
    <dgm:cxn modelId="{0B2657D9-4C1E-4F31-9EAE-1B211EEA6633}" srcId="{562BF503-0E6C-4E16-98EF-A0DA26BA6FE2}" destId="{C4171927-22BE-4816-9CB7-7802E3250E15}" srcOrd="1" destOrd="0" parTransId="{B068240F-21F3-4455-B788-46A03DCABC8C}" sibTransId="{FDB7E7AB-0B83-43BE-BE65-3C19ACADF1C3}"/>
    <dgm:cxn modelId="{0D3A4A57-C701-464E-ADEE-E04A3767F0E2}" type="presOf" srcId="{2F0E1DFC-189B-482A-BDF6-355763FB5AA9}" destId="{52554588-8626-4C07-80DC-6998CD5F31EC}" srcOrd="0" destOrd="0" presId="urn:microsoft.com/office/officeart/2005/8/layout/radial6"/>
    <dgm:cxn modelId="{B076B64D-481E-4C69-B0DE-053ED247A9C2}" type="presOf" srcId="{7360463D-31BE-4634-BFB2-D5F06A35E9B4}" destId="{26A90E4C-C57A-4B02-99A3-305773B76A79}" srcOrd="0" destOrd="0" presId="urn:microsoft.com/office/officeart/2005/8/layout/radial6"/>
    <dgm:cxn modelId="{74112469-A9C8-46DA-AE97-EBC5D8CE041F}" type="presOf" srcId="{FDB7E7AB-0B83-43BE-BE65-3C19ACADF1C3}" destId="{034E0E11-B0EA-484D-AF7B-6CC65EE7FA78}" srcOrd="0" destOrd="0" presId="urn:microsoft.com/office/officeart/2005/8/layout/radial6"/>
    <dgm:cxn modelId="{F2B8CEB8-3C37-4FEC-A122-35D854271E83}" type="presOf" srcId="{C4171927-22BE-4816-9CB7-7802E3250E15}" destId="{961F55C2-F540-462D-BB84-03354885B961}" srcOrd="0" destOrd="0" presId="urn:microsoft.com/office/officeart/2005/8/layout/radial6"/>
    <dgm:cxn modelId="{EC9B3A2D-8F43-47D1-B3C4-757426BAD3D7}" type="presOf" srcId="{3879BFFB-189F-4757-BB69-4E169C587DCE}" destId="{B93E7CB0-CB8C-4ACA-918E-DC37210D1D39}" srcOrd="0" destOrd="0" presId="urn:microsoft.com/office/officeart/2005/8/layout/radial6"/>
    <dgm:cxn modelId="{F4B2A593-5DCE-4170-B516-402C8505FDA9}" type="presOf" srcId="{4FA7F892-EC1C-47B3-A3EB-12106E8D012D}" destId="{6A09E25C-14CE-454D-86F0-9B3B4ADCCB54}" srcOrd="0" destOrd="0" presId="urn:microsoft.com/office/officeart/2005/8/layout/radial6"/>
    <dgm:cxn modelId="{CC488439-6E7C-4F91-A199-B57BE66631C4}" srcId="{562BF503-0E6C-4E16-98EF-A0DA26BA6FE2}" destId="{4FA7F892-EC1C-47B3-A3EB-12106E8D012D}" srcOrd="0" destOrd="0" parTransId="{E477E335-D7AB-47DE-A494-DC1135285939}" sibTransId="{2F0E1DFC-189B-482A-BDF6-355763FB5AA9}"/>
    <dgm:cxn modelId="{86C9BA74-31F7-46CA-8923-B3977D4B1DA2}" type="presParOf" srcId="{B93E7CB0-CB8C-4ACA-918E-DC37210D1D39}" destId="{4F0338D5-FCC1-4DD4-9E6C-5D8ABEF521A1}" srcOrd="0" destOrd="0" presId="urn:microsoft.com/office/officeart/2005/8/layout/radial6"/>
    <dgm:cxn modelId="{83561AA9-4CBC-4A27-814B-386ABAE95062}" type="presParOf" srcId="{B93E7CB0-CB8C-4ACA-918E-DC37210D1D39}" destId="{6A09E25C-14CE-454D-86F0-9B3B4ADCCB54}" srcOrd="1" destOrd="0" presId="urn:microsoft.com/office/officeart/2005/8/layout/radial6"/>
    <dgm:cxn modelId="{72DBD3AA-D129-4A54-B0FF-D549C40FFA15}" type="presParOf" srcId="{B93E7CB0-CB8C-4ACA-918E-DC37210D1D39}" destId="{E2F6BB16-8474-46C3-BBF9-E388B8CEA635}" srcOrd="2" destOrd="0" presId="urn:microsoft.com/office/officeart/2005/8/layout/radial6"/>
    <dgm:cxn modelId="{DB334915-059B-4615-BB57-5800B2E740D3}" type="presParOf" srcId="{B93E7CB0-CB8C-4ACA-918E-DC37210D1D39}" destId="{52554588-8626-4C07-80DC-6998CD5F31EC}" srcOrd="3" destOrd="0" presId="urn:microsoft.com/office/officeart/2005/8/layout/radial6"/>
    <dgm:cxn modelId="{44A5BD24-E9FC-4100-A195-94A876CF1093}" type="presParOf" srcId="{B93E7CB0-CB8C-4ACA-918E-DC37210D1D39}" destId="{961F55C2-F540-462D-BB84-03354885B961}" srcOrd="4" destOrd="0" presId="urn:microsoft.com/office/officeart/2005/8/layout/radial6"/>
    <dgm:cxn modelId="{DC7E265D-6CB3-4BE4-8B4D-CD4CE0D85005}" type="presParOf" srcId="{B93E7CB0-CB8C-4ACA-918E-DC37210D1D39}" destId="{3B350E45-4B8D-4893-9229-C7E6A5FEE770}" srcOrd="5" destOrd="0" presId="urn:microsoft.com/office/officeart/2005/8/layout/radial6"/>
    <dgm:cxn modelId="{E6404106-7CE9-4566-88BE-2C8F71A3AC86}" type="presParOf" srcId="{B93E7CB0-CB8C-4ACA-918E-DC37210D1D39}" destId="{034E0E11-B0EA-484D-AF7B-6CC65EE7FA78}" srcOrd="6" destOrd="0" presId="urn:microsoft.com/office/officeart/2005/8/layout/radial6"/>
    <dgm:cxn modelId="{CB9CA45C-693E-4042-B136-093707A54146}" type="presParOf" srcId="{B93E7CB0-CB8C-4ACA-918E-DC37210D1D39}" destId="{26A90E4C-C57A-4B02-99A3-305773B76A79}" srcOrd="7" destOrd="0" presId="urn:microsoft.com/office/officeart/2005/8/layout/radial6"/>
    <dgm:cxn modelId="{4AE0F3BE-F341-4D14-9CE4-6976DBCACDFC}" type="presParOf" srcId="{B93E7CB0-CB8C-4ACA-918E-DC37210D1D39}" destId="{46BAC710-BADA-405A-A175-5529E4AC0E4A}" srcOrd="8" destOrd="0" presId="urn:microsoft.com/office/officeart/2005/8/layout/radial6"/>
    <dgm:cxn modelId="{28FEE4CB-F3D1-4B2D-AD7D-A04F9138C56D}" type="presParOf" srcId="{B93E7CB0-CB8C-4ACA-918E-DC37210D1D39}" destId="{9AA78640-EC8A-4900-A3AB-F2EAE257399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78640-EC8A-4900-A3AB-F2EAE2573990}">
      <dsp:nvSpPr>
        <dsp:cNvPr id="0" name=""/>
        <dsp:cNvSpPr/>
      </dsp:nvSpPr>
      <dsp:spPr>
        <a:xfrm>
          <a:off x="842023" y="826330"/>
          <a:ext cx="5521614" cy="5521614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E0E11-B0EA-484D-AF7B-6CC65EE7FA78}">
      <dsp:nvSpPr>
        <dsp:cNvPr id="0" name=""/>
        <dsp:cNvSpPr/>
      </dsp:nvSpPr>
      <dsp:spPr>
        <a:xfrm>
          <a:off x="842023" y="826330"/>
          <a:ext cx="5521614" cy="5521614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54588-8626-4C07-80DC-6998CD5F31EC}">
      <dsp:nvSpPr>
        <dsp:cNvPr id="0" name=""/>
        <dsp:cNvSpPr/>
      </dsp:nvSpPr>
      <dsp:spPr>
        <a:xfrm>
          <a:off x="842023" y="826330"/>
          <a:ext cx="5521614" cy="5521614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338D5-FCC1-4DD4-9E6C-5D8ABEF521A1}">
      <dsp:nvSpPr>
        <dsp:cNvPr id="0" name=""/>
        <dsp:cNvSpPr/>
      </dsp:nvSpPr>
      <dsp:spPr>
        <a:xfrm>
          <a:off x="2332692" y="2316999"/>
          <a:ext cx="2540277" cy="25402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Recovery</a:t>
          </a:r>
        </a:p>
      </dsp:txBody>
      <dsp:txXfrm>
        <a:off x="2704707" y="2689014"/>
        <a:ext cx="1796247" cy="1796247"/>
      </dsp:txXfrm>
    </dsp:sp>
    <dsp:sp modelId="{6A09E25C-14CE-454D-86F0-9B3B4ADCCB54}">
      <dsp:nvSpPr>
        <dsp:cNvPr id="0" name=""/>
        <dsp:cNvSpPr/>
      </dsp:nvSpPr>
      <dsp:spPr>
        <a:xfrm>
          <a:off x="2713733" y="1248"/>
          <a:ext cx="1778194" cy="177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Client Services and Healthcare</a:t>
          </a:r>
        </a:p>
      </dsp:txBody>
      <dsp:txXfrm>
        <a:off x="2974143" y="261658"/>
        <a:ext cx="1257374" cy="1257374"/>
      </dsp:txXfrm>
    </dsp:sp>
    <dsp:sp modelId="{961F55C2-F540-462D-BB84-03354885B961}">
      <dsp:nvSpPr>
        <dsp:cNvPr id="0" name=""/>
        <dsp:cNvSpPr/>
      </dsp:nvSpPr>
      <dsp:spPr>
        <a:xfrm>
          <a:off x="5049224" y="4046437"/>
          <a:ext cx="1778194" cy="177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Acquisition and Development</a:t>
          </a:r>
        </a:p>
      </dsp:txBody>
      <dsp:txXfrm>
        <a:off x="5309634" y="4306847"/>
        <a:ext cx="1257374" cy="1257374"/>
      </dsp:txXfrm>
    </dsp:sp>
    <dsp:sp modelId="{26A90E4C-C57A-4B02-99A3-305773B76A79}">
      <dsp:nvSpPr>
        <dsp:cNvPr id="0" name=""/>
        <dsp:cNvSpPr/>
      </dsp:nvSpPr>
      <dsp:spPr>
        <a:xfrm>
          <a:off x="378243" y="4046437"/>
          <a:ext cx="1778194" cy="177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Education and Advocacy</a:t>
          </a:r>
        </a:p>
      </dsp:txBody>
      <dsp:txXfrm>
        <a:off x="638653" y="4306847"/>
        <a:ext cx="1257374" cy="125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6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6"/>
          </a:xfrm>
          <a:prstGeom prst="rect">
            <a:avLst/>
          </a:prstGeom>
        </p:spPr>
        <p:txBody>
          <a:bodyPr vert="horz" lIns="92924" tIns="46462" rIns="92924" bIns="46462" rtlCol="0"/>
          <a:lstStyle>
            <a:lvl1pPr algn="r">
              <a:defRPr sz="1200"/>
            </a:lvl1pPr>
          </a:lstStyle>
          <a:p>
            <a:fld id="{A0C8F9AD-E1C5-4B94-A88E-59209B220939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4" tIns="46462" rIns="92924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6"/>
          </a:xfrm>
          <a:prstGeom prst="rect">
            <a:avLst/>
          </a:prstGeom>
        </p:spPr>
        <p:txBody>
          <a:bodyPr vert="horz" lIns="92924" tIns="46462" rIns="92924" bIns="464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6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29"/>
            <a:ext cx="3013763" cy="465456"/>
          </a:xfrm>
          <a:prstGeom prst="rect">
            <a:avLst/>
          </a:prstGeom>
        </p:spPr>
        <p:txBody>
          <a:bodyPr vert="horz" lIns="92924" tIns="46462" rIns="92924" bIns="46462" rtlCol="0" anchor="b"/>
          <a:lstStyle>
            <a:lvl1pPr algn="r">
              <a:defRPr sz="1200"/>
            </a:lvl1pPr>
          </a:lstStyle>
          <a:p>
            <a:fld id="{8425399E-71ED-4143-A512-1CD498D7EF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4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Continnuum</a:t>
            </a:r>
            <a:r>
              <a:rPr lang="en-US" baseline="0" dirty="0" smtClean="0"/>
              <a:t> of Care -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5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Contributions: $160, 220</a:t>
            </a:r>
          </a:p>
          <a:p>
            <a:pPr marL="172252" indent="-172252">
              <a:buFontTx/>
              <a:buChar char="-"/>
            </a:pPr>
            <a:r>
              <a:rPr lang="en-US" baseline="0" dirty="0" smtClean="0"/>
              <a:t>Direct fundraising</a:t>
            </a:r>
          </a:p>
          <a:p>
            <a:pPr marL="172252" indent="-172252">
              <a:buFontTx/>
              <a:buChar char="-"/>
            </a:pPr>
            <a:r>
              <a:rPr lang="en-US" baseline="0" dirty="0" smtClean="0"/>
              <a:t>Grants</a:t>
            </a:r>
          </a:p>
          <a:p>
            <a:pPr marL="172252" indent="-172252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Expenses</a:t>
            </a:r>
          </a:p>
          <a:p>
            <a:r>
              <a:rPr lang="en-US" baseline="0" dirty="0" smtClean="0"/>
              <a:t>- Cost of mailing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66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1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18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 having fun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33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Non-Profit to Work</a:t>
            </a:r>
            <a:r>
              <a:rPr lang="en-US" baseline="0" dirty="0" smtClean="0"/>
              <a:t> for in 2014 -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2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VACBP</a:t>
            </a:r>
            <a:r>
              <a:rPr lang="en-US" baseline="0" dirty="0" smtClean="0"/>
              <a:t> – no cuts in MHSS funding; Creigh Deeds; Jennifer picture?; Navy Yard incident?, VA Tech incident, homelessness?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96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Advocacy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2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the Homeless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3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r>
              <a:rPr lang="en-US" baseline="0" dirty="0" smtClean="0"/>
              <a:t> to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5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Home photos</a:t>
            </a:r>
            <a:r>
              <a:rPr lang="en-US" baseline="0" dirty="0" smtClean="0"/>
              <a:t> – Wagon, Leesburg Pike, -pull the white page to the front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0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1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response rate for surveys is about 25-30%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8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THESE PICTURES – resident holiday party, cookout, summer of the arts, help the homeless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2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Waiting list differences between FY13 and end June 2012.</a:t>
            </a:r>
            <a:r>
              <a:rPr lang="en-US" baseline="0" dirty="0" smtClean="0"/>
              <a:t>  Increase in most areas.  Waitlist in 2012 was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2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r>
              <a:rPr lang="en-US" baseline="0" dirty="0" smtClean="0"/>
              <a:t> and Advocacy:  Help the Homeless; Fair Housing; State Advocacy (Richmond)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399E-71ED-4143-A512-1CD498D7EF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5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22F4-1992-45AD-BBBF-5F828BEE117D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3C38-E0DE-44A8-A250-0573C7E50821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715C-9592-4A4C-8DE2-B2A6E549696E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D59A-ECFA-424F-8A9A-14A9C755BB29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3A60-249F-4272-BF50-89C170C3D998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721-796A-43FF-AF89-B161F8F06A8B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C9A-2AA1-4CA6-AD9D-C4CD9C911F2A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5F6-FCF9-4466-9186-D38955295949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E761-AD63-4889-A275-FA1143C85345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FA56-899F-4191-BEFB-ECC8D92C61F9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28C0-FD70-4BD8-803E-233C9D6906B4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CE8B37-A4E2-44D4-83A1-39CBF5C99959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08DF551-F689-4E93-A256-E77C0021B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hyperlink" Target="http://www.google.com/url?sa=i&amp;source=images&amp;cd=&amp;cad=rja&amp;uact=8&amp;docid=5QUGubpHi-XTHM&amp;tbnid=BD2e2SnFSUr7aM:&amp;ved=0CAgQjRw&amp;url=http://www.newser.com/tag/4155/1/mental-illness.html&amp;ei=ocstVMK0HMG3yATo_IDACg&amp;psig=AFQjCNE4QSpLRFPNZ_qz00LqFQLG9PLSnA&amp;ust=1412373793585559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hyperlink" Target="http://www.google.com/url?sa=i&amp;rct=j&amp;q=&amp;esrc=s&amp;frm=1&amp;source=images&amp;cd=&amp;cad=rja&amp;uact=8&amp;docid=6Vg9MVeWPoa8eM&amp;tbnid=OMbscxqyezC0NM:&amp;ved=0CAcQjRw&amp;url=http://article.wn.com/view/2013/11/26/FINDING_FAULT_Creigh_Deeds_faults_CSB_in_treatment_of_his_so/&amp;ei=6cktVPXdC8W-8gHN0oCwCw&amp;psig=AFQjCNE5zmxdaHsjP3IgjFvnobzeQACMMg&amp;ust=1412373274703967" TargetMode="Externa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/>
              <a:t>FY </a:t>
            </a:r>
            <a:r>
              <a:rPr lang="en-US" dirty="0" smtClean="0"/>
              <a:t>2015</a:t>
            </a:r>
            <a:endParaRPr lang="en-US" dirty="0"/>
          </a:p>
          <a:p>
            <a:r>
              <a:rPr lang="en-US" dirty="0" smtClean="0"/>
              <a:t>State of the Agency</a:t>
            </a:r>
          </a:p>
          <a:p>
            <a:r>
              <a:rPr lang="en-US" sz="1800" dirty="0" smtClean="0"/>
              <a:t>Presented to the Board October 12, 2015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267200" cy="42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6"/>
    </mc:Choice>
    <mc:Fallback xmlns="">
      <p:transition spd="slow" advTm="81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651 on Waiting List in FY15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98768"/>
              </p:ext>
            </p:extLst>
          </p:nvPr>
        </p:nvGraphicFramePr>
        <p:xfrm>
          <a:off x="685800" y="11430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5"/>
    </mc:Choice>
    <mc:Fallback xmlns="">
      <p:transition spd="slow" advTm="2086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6390"/>
            <a:ext cx="876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*Male includes 1 individual identifying as transgender female to male</a:t>
            </a:r>
            <a:endParaRPr lang="en-US" sz="1100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10410"/>
              </p:ext>
            </p:extLst>
          </p:nvPr>
        </p:nvGraphicFramePr>
        <p:xfrm>
          <a:off x="4381500" y="1447800"/>
          <a:ext cx="464080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809170"/>
              </p:ext>
            </p:extLst>
          </p:nvPr>
        </p:nvGraphicFramePr>
        <p:xfrm>
          <a:off x="0" y="1447800"/>
          <a:ext cx="426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6"/>
    </mc:Choice>
    <mc:Fallback xmlns="">
      <p:transition spd="slow" advTm="169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Axis I Diagnoses of Individuals Served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089409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Note</a:t>
            </a:r>
            <a:r>
              <a:rPr lang="en-US" sz="1400" dirty="0"/>
              <a:t>: the data on this chart is not presented as % as some individuals are duplicated across diagnoses.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42680355"/>
              </p:ext>
            </p:extLst>
          </p:nvPr>
        </p:nvGraphicFramePr>
        <p:xfrm>
          <a:off x="-76200" y="1524000"/>
          <a:ext cx="9144000" cy="49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0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1"/>
    </mc:Choice>
    <mc:Fallback xmlns="">
      <p:transition spd="slow" advTm="2119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(51 and Older)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650709"/>
              </p:ext>
            </p:extLst>
          </p:nvPr>
        </p:nvGraphicFramePr>
        <p:xfrm>
          <a:off x="457200" y="1447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4821"/>
              </p:ext>
            </p:extLst>
          </p:nvPr>
        </p:nvGraphicFramePr>
        <p:xfrm>
          <a:off x="1143000" y="16764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134385"/>
              </p:ext>
            </p:extLst>
          </p:nvPr>
        </p:nvGraphicFramePr>
        <p:xfrm>
          <a:off x="1826894" y="1975484"/>
          <a:ext cx="6707505" cy="396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548063"/>
              </p:ext>
            </p:extLst>
          </p:nvPr>
        </p:nvGraphicFramePr>
        <p:xfrm>
          <a:off x="76200" y="1121229"/>
          <a:ext cx="8915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04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Age (66 and Older)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450901"/>
              </p:ext>
            </p:extLst>
          </p:nvPr>
        </p:nvGraphicFramePr>
        <p:xfrm>
          <a:off x="76200" y="838200"/>
          <a:ext cx="892454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3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Marital Status of Individuals 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876313"/>
              </p:ext>
            </p:extLst>
          </p:nvPr>
        </p:nvGraphicFramePr>
        <p:xfrm>
          <a:off x="0" y="762000"/>
          <a:ext cx="9396984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98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1066800"/>
          </a:xfrm>
        </p:spPr>
        <p:txBody>
          <a:bodyPr/>
          <a:lstStyle/>
          <a:p>
            <a:r>
              <a:rPr lang="en-US" sz="4000" cap="none" dirty="0" smtClean="0"/>
              <a:t>Veteran Status</a:t>
            </a:r>
            <a:endParaRPr lang="en-US" sz="40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63402798"/>
              </p:ext>
            </p:extLst>
          </p:nvPr>
        </p:nvGraphicFramePr>
        <p:xfrm>
          <a:off x="0" y="1371600"/>
          <a:ext cx="457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97826006"/>
              </p:ext>
            </p:extLst>
          </p:nvPr>
        </p:nvGraphicFramePr>
        <p:xfrm>
          <a:off x="4343400" y="1371600"/>
          <a:ext cx="480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778412"/>
              </p:ext>
            </p:extLst>
          </p:nvPr>
        </p:nvGraphicFramePr>
        <p:xfrm>
          <a:off x="762000" y="1371600"/>
          <a:ext cx="7924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7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Activity Status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219421"/>
              </p:ext>
            </p:extLst>
          </p:nvPr>
        </p:nvGraphicFramePr>
        <p:xfrm>
          <a:off x="228600" y="14478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5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0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504" y="1752402"/>
            <a:ext cx="7388992" cy="457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5"/>
    </mc:Choice>
    <mc:Fallback xmlns="">
      <p:transition spd="slow" advTm="1607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 smtClean="0"/>
              <a:t>Strengths</a:t>
            </a:r>
          </a:p>
          <a:p>
            <a:r>
              <a:rPr lang="en-US" dirty="0" smtClean="0"/>
              <a:t>DSS, DBHDS licensed</a:t>
            </a:r>
          </a:p>
          <a:p>
            <a:r>
              <a:rPr lang="en-US" dirty="0" smtClean="0"/>
              <a:t>CARF Accredited</a:t>
            </a:r>
          </a:p>
          <a:p>
            <a:r>
              <a:rPr lang="en-US" dirty="0" smtClean="0"/>
              <a:t>Capacity to expand</a:t>
            </a:r>
          </a:p>
          <a:p>
            <a:r>
              <a:rPr lang="en-US" dirty="0" smtClean="0"/>
              <a:t>Leading provider of residential supportive housing in the region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Best Non Profit to work for nationally</a:t>
            </a:r>
          </a:p>
          <a:p>
            <a:r>
              <a:rPr lang="en-US" dirty="0" smtClean="0"/>
              <a:t>Highly skilled staff</a:t>
            </a:r>
          </a:p>
          <a:p>
            <a:r>
              <a:rPr lang="en-US" dirty="0" smtClean="0"/>
              <a:t>Best practice and innovative models of care</a:t>
            </a:r>
            <a:r>
              <a:rPr lang="en-US" dirty="0"/>
              <a:t> </a:t>
            </a:r>
            <a:r>
              <a:rPr lang="en-US" dirty="0" smtClean="0"/>
              <a:t>(Housing First, DBT, MI, Peer Support, etc.) </a:t>
            </a:r>
          </a:p>
          <a:p>
            <a:r>
              <a:rPr lang="en-US" dirty="0" smtClean="0"/>
              <a:t>Community partnerships</a:t>
            </a:r>
          </a:p>
          <a:p>
            <a:r>
              <a:rPr lang="en-US" dirty="0" smtClean="0"/>
              <a:t>Fiscal management</a:t>
            </a:r>
          </a:p>
          <a:p>
            <a:r>
              <a:rPr lang="en-US" dirty="0" smtClean="0"/>
              <a:t>Stakeholder involvement</a:t>
            </a:r>
          </a:p>
          <a:p>
            <a:r>
              <a:rPr lang="en-US" dirty="0" smtClean="0"/>
              <a:t>Program development and implementation</a:t>
            </a:r>
          </a:p>
          <a:p>
            <a:r>
              <a:rPr lang="en-US" dirty="0" smtClean="0"/>
              <a:t>Acquisition &amp; Development</a:t>
            </a:r>
          </a:p>
          <a:p>
            <a:r>
              <a:rPr lang="en-US" dirty="0" smtClean="0"/>
              <a:t>Education &amp; Advocacy</a:t>
            </a:r>
          </a:p>
          <a:p>
            <a:r>
              <a:rPr lang="en-US" dirty="0" smtClean="0"/>
              <a:t>Best </a:t>
            </a:r>
            <a:r>
              <a:rPr lang="en-US" dirty="0"/>
              <a:t>practice organization and develop supportive </a:t>
            </a:r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 smtClean="0"/>
              <a:t>Challenges</a:t>
            </a:r>
          </a:p>
          <a:p>
            <a:r>
              <a:rPr lang="en-US" sz="2900" dirty="0" smtClean="0"/>
              <a:t>Highly specialized clinical base – need more training in co-occurring disorders.</a:t>
            </a:r>
          </a:p>
          <a:p>
            <a:r>
              <a:rPr lang="en-US" sz="2900" dirty="0"/>
              <a:t>Our population is aging in place </a:t>
            </a:r>
          </a:p>
          <a:p>
            <a:r>
              <a:rPr lang="en-US" sz="2900" dirty="0" smtClean="0"/>
              <a:t>Baseline funding</a:t>
            </a:r>
          </a:p>
          <a:p>
            <a:pPr marL="285750" indent="-285750"/>
            <a:r>
              <a:rPr lang="en-US" sz="2900" dirty="0"/>
              <a:t>Pathways continues to have a growing waitlist for services.</a:t>
            </a:r>
          </a:p>
          <a:p>
            <a:pPr marL="285750" indent="-285750"/>
            <a:r>
              <a:rPr lang="en-US" sz="2900" dirty="0" smtClean="0"/>
              <a:t>Ensuring </a:t>
            </a:r>
            <a:r>
              <a:rPr lang="en-US" sz="2900" dirty="0"/>
              <a:t>adequate infrastructure for growth</a:t>
            </a:r>
          </a:p>
          <a:p>
            <a:pPr marL="285750" indent="-285750"/>
            <a:r>
              <a:rPr lang="en-US" sz="2900" dirty="0" smtClean="0"/>
              <a:t>Relative </a:t>
            </a:r>
            <a:r>
              <a:rPr lang="en-US" sz="2900" dirty="0"/>
              <a:t>overdependence on public funding</a:t>
            </a:r>
          </a:p>
          <a:p>
            <a:pPr marL="285750" indent="-285750"/>
            <a:r>
              <a:rPr lang="en-US" sz="2900" dirty="0"/>
              <a:t> Flat line funding and increasing costs</a:t>
            </a:r>
          </a:p>
          <a:p>
            <a:pPr marL="285750" indent="-285750"/>
            <a:r>
              <a:rPr lang="en-US" sz="2900" dirty="0"/>
              <a:t>Maximizing operational efficiencies and </a:t>
            </a:r>
            <a:r>
              <a:rPr lang="en-US" sz="2900" dirty="0" smtClean="0"/>
              <a:t>effectiveness (i.e. HR)</a:t>
            </a:r>
            <a:endParaRPr lang="en-US" sz="2900" dirty="0"/>
          </a:p>
          <a:p>
            <a:pPr marL="285750" indent="-285750"/>
            <a:r>
              <a:rPr lang="en-US" sz="2900" dirty="0"/>
              <a:t> Inflexible or unfair legislative mandates that  impact service growth (MHSB, CM)</a:t>
            </a:r>
          </a:p>
          <a:p>
            <a:r>
              <a:rPr lang="en-US" sz="2900" dirty="0" smtClean="0"/>
              <a:t>Profits </a:t>
            </a:r>
            <a:r>
              <a:rPr lang="en-US" sz="2900" dirty="0"/>
              <a:t>are sufficient to sustain operations, but working capital continues to be a challenge in maintaining sufficient growth opportunities </a:t>
            </a:r>
          </a:p>
          <a:p>
            <a:endParaRPr lang="en-US" sz="2900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1"/>
    </mc:Choice>
    <mc:Fallback xmlns="">
      <p:transition spd="slow" advTm="2633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Scan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MH/ID/SA Medicaid, Private Pay, HUD funding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Acquisition, Rental Subsidies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Fairfax, Prince William, Loudoun County CSBs, Washington DC, Central FL RFP’s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Volunteers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Information Technology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Philanthropic outreach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Public education and advocacy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Increase in licensed staff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Maximizing Efficiencies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Education and Advocacy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Potential </a:t>
            </a:r>
            <a:r>
              <a:rPr lang="en-US" dirty="0" smtClean="0"/>
              <a:t>Funding (i.e. Medicaid, CSB) budget cuts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Aging consumers and staff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Salary disparity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1"/>
    </mc:Choice>
    <mc:Fallback xmlns="">
      <p:transition spd="slow" advTm="2574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housing stock and recovery-based services.</a:t>
            </a:r>
          </a:p>
          <a:p>
            <a:r>
              <a:rPr lang="en-US" dirty="0" smtClean="0"/>
              <a:t>Maintain competent, qualified and satisfied workforce.</a:t>
            </a:r>
          </a:p>
          <a:p>
            <a:r>
              <a:rPr lang="en-US" dirty="0" smtClean="0"/>
              <a:t>Market Pathway Homes as a best practice organization and develop supportive partnerships.</a:t>
            </a:r>
          </a:p>
          <a:p>
            <a:r>
              <a:rPr lang="en-US" dirty="0" smtClean="0"/>
              <a:t>Ensure financial health and long-term viability of the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4"/>
    </mc:Choice>
    <mc:Fallback xmlns="">
      <p:transition spd="slow" advTm="2576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/>
              <a:t>Information Technology</a:t>
            </a:r>
          </a:p>
          <a:p>
            <a:pPr marL="571500" indent="-571500">
              <a:buAutoNum type="romanUcPeriod"/>
            </a:pPr>
            <a:r>
              <a:rPr lang="en-US" dirty="0" smtClean="0"/>
              <a:t>Recovery</a:t>
            </a:r>
          </a:p>
          <a:p>
            <a:pPr marL="571500" indent="-571500">
              <a:buAutoNum type="romanUcPeriod"/>
            </a:pPr>
            <a:r>
              <a:rPr lang="en-US" dirty="0" smtClean="0"/>
              <a:t>Growth</a:t>
            </a:r>
          </a:p>
          <a:p>
            <a:pPr marL="571500" indent="-571500">
              <a:buAutoNum type="romanUcPeriod"/>
            </a:pPr>
            <a:r>
              <a:rPr lang="en-US" dirty="0" smtClean="0"/>
              <a:t>Human Resources</a:t>
            </a:r>
          </a:p>
          <a:p>
            <a:pPr marL="571500" indent="-571500">
              <a:buAutoNum type="romanUcPeriod"/>
            </a:pP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5"/>
    </mc:Choice>
    <mc:Fallback xmlns="">
      <p:transition spd="slow" advTm="1772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Transition to secure electronic health records.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Upgrade systems to improve communication.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Maintain hardware/repair computers timely.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Upgrade agency hardware/transition to laptops as appropriate.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Upgrade accounting software (Abila formerly Sage)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Implement Telework policy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Initial and ongoing training on IT security.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email list for newsletters/solicitations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Conversion to VOIP telephone system.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Update agency website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07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79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43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815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6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69"/>
    </mc:Choice>
    <mc:Fallback xmlns="">
      <p:transition spd="slow" advTm="56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Continue to develop consumer-directed housing programs in community.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Create/expand volunteer positions in the agency that integrate consumers.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Create opportunities to support the “good life” for consumers.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Engage in community projects/activities to reduce stigma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Maintain Recovery Committee to implement recovery training to all stakeholders.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45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47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19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2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8"/>
    </mc:Choice>
    <mc:Fallback xmlns="">
      <p:transition spd="slow" advTm="13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Enhance clinical skill base re: co-occurring multiple disabilities.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programs that allow for step-down opportunities for current residents.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Sponsor new consumer-directed programs/restructure existing programs.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Expand public/private partnerships to develop new housing and supports.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Provide housing and/or support services to a total of 425 by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45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529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47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6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1"/>
    </mc:Choice>
    <mc:Fallback xmlns="">
      <p:transition spd="slow" advTm="10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Maintain active involvement with OPEH.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Expand corporate, community, and county partnerships.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Increase agency personnel infrastructure as needed to adjust to changing needs.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and implement a major IT fundraising campaign.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07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6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3"/>
    </mc:Choice>
    <mc:Fallback xmlns="">
      <p:transition spd="slow" advTm="15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Form task force re: improving recruitment and hiring practices.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Expand opportunities for internal training for staff and management to include CEUs.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Shrink increased gap between comparable agency and county positions where possible.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Further senior level talent management and leadership development/succession planning.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Expand opportunities for agency program networking and team building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Hire Major Gifts specialist philanthropy position.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and implement Telework policy.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" y="2209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" y="51339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" y="29241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" y="36861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" y="5562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7" y="14763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2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6"/>
    </mc:Choice>
    <mc:Fallback xmlns="">
      <p:transition spd="slow" advTm="14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B050"/>
                </a:solidFill>
              </a:rPr>
              <a:t>Educate staff about all agency programs and services.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Utilize IT improvements to streamline communication among staff.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stakeholder email list.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Convert agency newsletter to electronic format.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Explore development of VOIP to allow direct dialing to staff extensions.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Explore development of agency video for You Tube or other media use.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Update agency website to increase attraction and ease of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35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17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817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urenP\AppData\Local\Microsoft\Windows\Temporary Internet Files\Content.IE5\DIU5F9BU\MM900185588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4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1"/>
    </mc:Choice>
    <mc:Fallback xmlns="">
      <p:transition spd="slow" advTm="22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3" descr="R:\Outcomes\FY 2014\Continuum of Care Chart - vertical increas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447800"/>
            <a:ext cx="8229599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9"/>
    </mc:Choice>
    <mc:Fallback xmlns="">
      <p:transition spd="slow" advTm="1636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575"/>
            <a:ext cx="8991600" cy="1143000"/>
          </a:xfrm>
        </p:spPr>
        <p:txBody>
          <a:bodyPr/>
          <a:lstStyle/>
          <a:p>
            <a:r>
              <a:rPr lang="en-US" dirty="0" smtClean="0"/>
              <a:t>FY 2015 Unaudited Financials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241533"/>
              </p:ext>
            </p:extLst>
          </p:nvPr>
        </p:nvGraphicFramePr>
        <p:xfrm>
          <a:off x="571500" y="990600"/>
          <a:ext cx="8001000" cy="5822887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1410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023747"/>
                          </a:solidFill>
                          <a:effectLst/>
                          <a:latin typeface="Calibri"/>
                        </a:rPr>
                        <a:t>SUPPORT AND REVENUE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Government Grants and Contracts	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$8,531,571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37395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Fees and Rents			  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1,335,752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37395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Contributions			     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329,881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348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Sublease and Other Income			 48,885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Interest and Dividends			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493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Support and Revenue</a:t>
                      </a:r>
                      <a:r>
                        <a:rPr lang="en-US" sz="1600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US" sz="16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		</a:t>
                      </a:r>
                      <a:r>
                        <a:rPr lang="en-US" sz="16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                     </a:t>
                      </a:r>
                      <a:r>
                        <a:rPr lang="en-US" sz="1600" b="1" kern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$10,247,238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3747"/>
                    </a:solidFill>
                  </a:tcPr>
                </a:tc>
              </a:tr>
              <a:tr h="1410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023747"/>
                          </a:solidFill>
                          <a:effectLst/>
                          <a:latin typeface="Calibri"/>
                        </a:rPr>
                        <a:t>EXPENSES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1410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Program Services</a:t>
                      </a: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    24 Hour Residential Facilities		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$2,409,234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    Supported Residential Facilities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5,363,305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Total Program Services		       </a:t>
                      </a:r>
                      <a:r>
                        <a:rPr lang="en-US" sz="16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US" sz="1600" u="sng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$7,772,539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15900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Management and General		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$1,742,188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Fund-raising and Development		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15,843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37395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Expenses		            		</a:t>
                      </a:r>
                      <a:r>
                        <a:rPr lang="en-US" sz="1600" b="1" kern="14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US" sz="1600" b="1" kern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$9,530,570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3747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Change in net assets			 </a:t>
                      </a:r>
                      <a:r>
                        <a:rPr lang="nl-NL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$  </a:t>
                      </a:r>
                      <a:r>
                        <a:rPr lang="nl-NL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719,749</a:t>
                      </a:r>
                      <a:endParaRPr lang="nl-NL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Net Assets at the Beginning of the Year	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US" sz="1600" kern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7,722,998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2659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Net Assets at the End of the Year	       	</a:t>
                      </a:r>
                      <a:r>
                        <a:rPr lang="en-US" sz="16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US" sz="1600" b="1" kern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$8,442,747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39" marR="465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3747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11353800" y="6572250"/>
            <a:ext cx="3595688" cy="4233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58585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95981798"/>
              </p:ext>
            </p:extLst>
          </p:nvPr>
        </p:nvGraphicFramePr>
        <p:xfrm>
          <a:off x="0" y="3810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0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93"/>
    </mc:Choice>
    <mc:Fallback xmlns="">
      <p:transition spd="slow" advTm="1549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50924804"/>
              </p:ext>
            </p:extLst>
          </p:nvPr>
        </p:nvGraphicFramePr>
        <p:xfrm>
          <a:off x="0" y="3810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86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4"/>
    </mc:Choice>
    <mc:Fallback xmlns="">
      <p:transition spd="slow" advTm="1635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328954" cy="49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4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 2015 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$200,000 in in-kind donations (estimated value)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90% increase in individual donations (2 one-time donations totaling $55,000 and Steps to Pathways Breakfast donation pledges totaling </a:t>
            </a:r>
            <a:r>
              <a:rPr lang="en-US" smtClean="0"/>
              <a:t>$</a:t>
            </a:r>
            <a:r>
              <a:rPr lang="en-US" smtClean="0"/>
              <a:t>120,000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40% increase in total contributions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$30,000 in </a:t>
            </a:r>
            <a:r>
              <a:rPr lang="en-US" b="1" u="sng" dirty="0" smtClean="0">
                <a:solidFill>
                  <a:srgbClr val="00B0F0"/>
                </a:solidFill>
              </a:rPr>
              <a:t>new corporate funding 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Cafritz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Foundation and Boeing)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0"/>
    </mc:Choice>
    <mc:Fallback xmlns="">
      <p:transition spd="slow" advTm="2072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Currently 119 Pathways staff members</a:t>
            </a:r>
          </a:p>
          <a:p>
            <a:r>
              <a:rPr lang="en-US" dirty="0" smtClean="0"/>
              <a:t>36 hired during FY 2015</a:t>
            </a:r>
          </a:p>
          <a:p>
            <a:r>
              <a:rPr lang="en-US" dirty="0" smtClean="0"/>
              <a:t>26 resigned; 12 (46%) completed exit interview</a:t>
            </a:r>
          </a:p>
          <a:p>
            <a:r>
              <a:rPr lang="en-US" dirty="0" smtClean="0"/>
              <a:t>6 terminated</a:t>
            </a:r>
          </a:p>
          <a:p>
            <a:r>
              <a:rPr lang="en-US" dirty="0" smtClean="0"/>
              <a:t>Reasons for leaving:</a:t>
            </a:r>
          </a:p>
          <a:p>
            <a:pPr lvl="1"/>
            <a:r>
              <a:rPr lang="en-US" dirty="0" smtClean="0"/>
              <a:t>Professional growth: 6 (unchanged from FY2014)</a:t>
            </a:r>
          </a:p>
          <a:p>
            <a:pPr lvl="1"/>
            <a:r>
              <a:rPr lang="en-US" dirty="0" smtClean="0"/>
              <a:t>More pay: 4 (2 fewer than FY2014)</a:t>
            </a:r>
          </a:p>
          <a:p>
            <a:pPr lvl="1"/>
            <a:r>
              <a:rPr lang="en-US" dirty="0" smtClean="0"/>
              <a:t>CSB position: 2</a:t>
            </a:r>
          </a:p>
          <a:p>
            <a:pPr lvl="1"/>
            <a:r>
              <a:rPr lang="en-US" dirty="0" smtClean="0"/>
              <a:t>Schedule:2</a:t>
            </a:r>
          </a:p>
          <a:p>
            <a:pPr lvl="1"/>
            <a:r>
              <a:rPr lang="en-US" dirty="0" smtClean="0"/>
              <a:t>Other 6 (graduate school, stress of job, interpersonal conflict, etc.)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b="1" u="sng" dirty="0" smtClean="0"/>
              <a:t>Note</a:t>
            </a:r>
            <a:r>
              <a:rPr lang="en-US" sz="2100" b="1" dirty="0" smtClean="0"/>
              <a:t>: some individuals provided more than one reason for leaving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0"/>
    </mc:Choice>
    <mc:Fallback xmlns="">
      <p:transition spd="slow" advTm="2057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November 2014: Nonprofit Times 50 Best Nonprofits to Work for in the US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More than 10,000 employees surveyed across the US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Small to large-sized non profits (Pathways – medium: 50-249 employees)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49% response rate for Pathway Homes (5% more than in 2012)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 81-question survey</a:t>
            </a:r>
          </a:p>
          <a:p>
            <a:pPr lvl="3"/>
            <a:r>
              <a:rPr lang="en-US" dirty="0" smtClean="0">
                <a:solidFill>
                  <a:prstClr val="black"/>
                </a:solidFill>
              </a:rPr>
              <a:t>25% organization overall</a:t>
            </a:r>
          </a:p>
          <a:p>
            <a:pPr lvl="3"/>
            <a:r>
              <a:rPr lang="en-US" dirty="0" smtClean="0">
                <a:solidFill>
                  <a:prstClr val="black"/>
                </a:solidFill>
              </a:rPr>
              <a:t>75% employee engagement and satisfaction – workplaces experience and organizational culture (76 questions)</a:t>
            </a:r>
          </a:p>
          <a:p>
            <a:pPr marL="1371600" lvl="3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Pathways ranking: 6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(2015); 14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(2014); 28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(2013); 47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(2012)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Employee Satisfaction: Benchmark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93192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Pathway Homes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3931920" cy="4572000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ts val="12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96% Overall satisfaction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95% </a:t>
            </a:r>
            <a:r>
              <a:rPr lang="en-US" sz="2100" dirty="0">
                <a:solidFill>
                  <a:prstClr val="black"/>
                </a:solidFill>
              </a:rPr>
              <a:t>Role </a:t>
            </a:r>
            <a:r>
              <a:rPr lang="en-US" sz="2100" dirty="0" smtClean="0">
                <a:solidFill>
                  <a:prstClr val="black"/>
                </a:solidFill>
              </a:rPr>
              <a:t>Satisfaction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93% </a:t>
            </a:r>
            <a:r>
              <a:rPr lang="en-US" sz="2100" dirty="0">
                <a:solidFill>
                  <a:prstClr val="black"/>
                </a:solidFill>
              </a:rPr>
              <a:t>Work </a:t>
            </a:r>
            <a:r>
              <a:rPr lang="en-US" sz="2100" dirty="0" smtClean="0">
                <a:solidFill>
                  <a:prstClr val="black"/>
                </a:solidFill>
              </a:rPr>
              <a:t>Environment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95</a:t>
            </a:r>
            <a:r>
              <a:rPr lang="en-US" sz="2100" dirty="0">
                <a:solidFill>
                  <a:prstClr val="black"/>
                </a:solidFill>
              </a:rPr>
              <a:t>% Relationship with </a:t>
            </a:r>
            <a:r>
              <a:rPr lang="en-US" sz="2100" dirty="0" smtClean="0">
                <a:solidFill>
                  <a:prstClr val="black"/>
                </a:solidFill>
              </a:rPr>
              <a:t>Supervisor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/>
              <a:t>95% Leadership and Planning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/>
              <a:t>91% Corporate Culture and Communication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85% </a:t>
            </a:r>
            <a:r>
              <a:rPr lang="en-US" sz="2100" dirty="0">
                <a:solidFill>
                  <a:prstClr val="black"/>
                </a:solidFill>
              </a:rPr>
              <a:t>Training, Development and </a:t>
            </a:r>
            <a:r>
              <a:rPr lang="en-US" sz="2100" dirty="0" smtClean="0">
                <a:solidFill>
                  <a:prstClr val="black"/>
                </a:solidFill>
              </a:rPr>
              <a:t>Resources</a:t>
            </a:r>
            <a:endParaRPr lang="en-US" sz="2100" dirty="0" smtClean="0"/>
          </a:p>
          <a:p>
            <a:pPr lvl="1">
              <a:spcBef>
                <a:spcPts val="1200"/>
              </a:spcBef>
            </a:pPr>
            <a:r>
              <a:rPr lang="en-US" sz="2100" dirty="0" smtClean="0"/>
              <a:t>80% </a:t>
            </a:r>
            <a:r>
              <a:rPr lang="en-US" sz="2100" dirty="0" smtClean="0">
                <a:solidFill>
                  <a:prstClr val="black"/>
                </a:solidFill>
              </a:rPr>
              <a:t>Pay and Benefits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>
                <a:solidFill>
                  <a:prstClr val="black"/>
                </a:solidFill>
              </a:rPr>
              <a:t>92% </a:t>
            </a:r>
            <a:r>
              <a:rPr lang="en-US" sz="2100" dirty="0">
                <a:solidFill>
                  <a:prstClr val="black"/>
                </a:solidFill>
              </a:rPr>
              <a:t>Overall Employee Engagement</a:t>
            </a: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54880" y="1371600"/>
            <a:ext cx="393192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Other Similar-Sized Non Profit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4880" y="2133600"/>
            <a:ext cx="3931920" cy="441960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96% Overall Satisfaction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91% Role Satisfaction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89% Work Environment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92% Relationship with Supervisor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90% Leadership and Planning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89% Corporate Culture and Communication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81% Training, Development and Resources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85% Pay and Benefits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>
                <a:solidFill>
                  <a:prstClr val="black"/>
                </a:solidFill>
              </a:rPr>
              <a:t>92% Overall Employee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06" y="294679"/>
            <a:ext cx="4943005" cy="370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13420"/>
          <a:stretch/>
        </p:blipFill>
        <p:spPr>
          <a:xfrm>
            <a:off x="4468740" y="263105"/>
            <a:ext cx="4675260" cy="3899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59" y="3052664"/>
            <a:ext cx="5155941" cy="386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42">
            <a:off x="-250981" y="3724759"/>
            <a:ext cx="4458122" cy="3343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31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4"/>
    </mc:Choice>
    <mc:Fallback xmlns="">
      <p:transition spd="slow" advTm="20344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54" y="5410200"/>
            <a:ext cx="911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Pathway Homes was ranked </a:t>
            </a:r>
            <a:r>
              <a:rPr lang="en-US" sz="2400" dirty="0" smtClean="0"/>
              <a:t>22nd </a:t>
            </a:r>
            <a:r>
              <a:rPr lang="en-US" sz="2400" dirty="0"/>
              <a:t>overall, and </a:t>
            </a:r>
            <a:r>
              <a:rPr lang="en-US" sz="2400" dirty="0" smtClean="0"/>
              <a:t>6th </a:t>
            </a:r>
            <a:r>
              <a:rPr lang="en-US" sz="2400" dirty="0"/>
              <a:t>for Medium Organizations, employing between 50 and 249 individuals.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83573" cy="52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347">
            <a:off x="227929" y="2614577"/>
            <a:ext cx="2795987" cy="20937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7200" y="1600200"/>
            <a:ext cx="3048000" cy="4376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2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9"/>
    </mc:Choice>
    <mc:Fallback xmlns="">
      <p:transition spd="slow" advTm="11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974337"/>
              </p:ext>
            </p:extLst>
          </p:nvPr>
        </p:nvGraphicFramePr>
        <p:xfrm>
          <a:off x="685800" y="152400"/>
          <a:ext cx="7205662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hevron 8"/>
          <p:cNvSpPr/>
          <p:nvPr/>
        </p:nvSpPr>
        <p:spPr>
          <a:xfrm rot="5400000">
            <a:off x="4072532" y="1914860"/>
            <a:ext cx="486363" cy="619043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Chevron 13"/>
          <p:cNvSpPr/>
          <p:nvPr/>
        </p:nvSpPr>
        <p:spPr>
          <a:xfrm rot="12246414">
            <a:off x="5363012" y="4263330"/>
            <a:ext cx="486363" cy="619043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Chevron 14"/>
          <p:cNvSpPr/>
          <p:nvPr/>
        </p:nvSpPr>
        <p:spPr>
          <a:xfrm rot="9353586" flipH="1">
            <a:off x="2696013" y="4263329"/>
            <a:ext cx="486363" cy="619043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2"/>
    </mc:Choice>
    <mc:Fallback xmlns="">
      <p:transition spd="slow" advTm="1677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5400" dirty="0" smtClean="0"/>
              <a:t>Staff serves as Vice Chair for the Virginia Association of Community-Based Providers (VACBP) group</a:t>
            </a:r>
          </a:p>
          <a:p>
            <a:r>
              <a:rPr lang="en-US" sz="5400" dirty="0"/>
              <a:t>Board participation at the local and state level with the Virginia Housing Coalition  (VHC and VACBP</a:t>
            </a:r>
            <a:r>
              <a:rPr lang="en-US" sz="5400" dirty="0" smtClean="0"/>
              <a:t>)</a:t>
            </a:r>
          </a:p>
          <a:p>
            <a:r>
              <a:rPr lang="en-US" sz="5400" dirty="0"/>
              <a:t>Board participation at the </a:t>
            </a:r>
            <a:r>
              <a:rPr lang="en-US" sz="5400" dirty="0" smtClean="0"/>
              <a:t>Creigh Deeds Commission</a:t>
            </a:r>
          </a:p>
          <a:p>
            <a:r>
              <a:rPr lang="en-US" sz="5400" dirty="0" smtClean="0"/>
              <a:t>Staff serves as co-chair of Fairfax Fair Housing Committee</a:t>
            </a:r>
          </a:p>
          <a:p>
            <a:r>
              <a:rPr lang="en-US" sz="5400" dirty="0" smtClean="0"/>
              <a:t>Staff serves on Office to Present and End Homelessness Advocacy Committee and other CoC committees</a:t>
            </a:r>
            <a:endParaRPr lang="en-US" sz="5400" dirty="0"/>
          </a:p>
          <a:p>
            <a:r>
              <a:rPr lang="en-US" sz="5400" dirty="0" smtClean="0"/>
              <a:t>Staff presented at Reel Abilities Film Festival</a:t>
            </a:r>
          </a:p>
          <a:p>
            <a:r>
              <a:rPr lang="en-US" sz="5400" dirty="0" smtClean="0"/>
              <a:t>Monthly Steps to Pathways Seminars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2"/>
    </mc:Choice>
    <mc:Fallback xmlns="">
      <p:transition spd="slow" advTm="1646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Advocacy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5400" dirty="0" smtClean="0"/>
              <a:t>Staff serves on the Fairfax Board of Supervisors to Fairfax Long Term Care Coordinating Committee (LTCCC) and Housing Sub Committee.</a:t>
            </a:r>
          </a:p>
          <a:p>
            <a:r>
              <a:rPr lang="en-US" sz="5400" smtClean="0"/>
              <a:t>Staff participation </a:t>
            </a:r>
            <a:r>
              <a:rPr lang="en-US" sz="5400" dirty="0" smtClean="0"/>
              <a:t>at the Northern VA Aging Network </a:t>
            </a:r>
            <a:r>
              <a:rPr lang="en-US" sz="5400" dirty="0"/>
              <a:t>L</a:t>
            </a:r>
            <a:r>
              <a:rPr lang="en-US" sz="5400" dirty="0" smtClean="0"/>
              <a:t>egislative </a:t>
            </a:r>
            <a:r>
              <a:rPr lang="en-US" sz="5400" dirty="0"/>
              <a:t>B</a:t>
            </a:r>
            <a:r>
              <a:rPr lang="en-US" sz="5400" dirty="0" smtClean="0"/>
              <a:t>reakfast</a:t>
            </a:r>
          </a:p>
          <a:p>
            <a:r>
              <a:rPr lang="en-US" sz="5400" dirty="0" smtClean="0"/>
              <a:t>Annual Help the Homeless Community Walks/Education</a:t>
            </a:r>
          </a:p>
          <a:p>
            <a:r>
              <a:rPr lang="en-US" sz="5400" dirty="0" smtClean="0"/>
              <a:t>Fair Housing Advocacy</a:t>
            </a:r>
          </a:p>
          <a:p>
            <a:r>
              <a:rPr lang="en-US" sz="5400" dirty="0" smtClean="0"/>
              <a:t>International presentation to University of Cyprus</a:t>
            </a:r>
          </a:p>
          <a:p>
            <a:r>
              <a:rPr lang="en-US" sz="5400" dirty="0" smtClean="0"/>
              <a:t>Annual Summer of the Arts Exhibition</a:t>
            </a:r>
          </a:p>
          <a:p>
            <a:r>
              <a:rPr lang="en-US" sz="5400" dirty="0" smtClean="0"/>
              <a:t>Ongoing anti-stigma efforts through presentations, articles, and social media</a:t>
            </a:r>
          </a:p>
          <a:p>
            <a:r>
              <a:rPr lang="en-US" sz="5400" dirty="0" smtClean="0"/>
              <a:t>Quarterly In Roads newsletter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2"/>
    </mc:Choice>
    <mc:Fallback xmlns="">
      <p:transition spd="slow" advTm="16462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t2.gstatic.com/images?q=tbn:ANd9GcTz7ZKJCc64QBDW_i2EV5DXg2LoA-caWLe5yEsP4YQ3IY2O6ae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945">
            <a:off x="4636386" y="179513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encrypted-tbn0.gstatic.com/images?q=tbn:ANd9GcSYu8lDnmtg8tGVfyJa4dadknUVuDLSSu81CptDGoXn3PFo2F9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" y="28353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777">
            <a:off x="4799377" y="35674"/>
            <a:ext cx="2854760" cy="68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777">
            <a:off x="4574268" y="801086"/>
            <a:ext cx="4226887" cy="9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660">
            <a:off x="140034" y="4558207"/>
            <a:ext cx="4230755" cy="85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963">
            <a:off x="23913" y="3599074"/>
            <a:ext cx="4116612" cy="9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963">
            <a:off x="-84780" y="3194116"/>
            <a:ext cx="4333995" cy="46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01257" y="3457354"/>
            <a:ext cx="4842743" cy="3391416"/>
            <a:chOff x="4301257" y="3457354"/>
            <a:chExt cx="4842743" cy="3391416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257" y="4343399"/>
              <a:ext cx="4842743" cy="250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710" y="3457354"/>
              <a:ext cx="4695836" cy="110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49862" y="5706835"/>
            <a:ext cx="4010025" cy="1076325"/>
            <a:chOff x="4806798" y="1990725"/>
            <a:chExt cx="4010025" cy="1076325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798" y="1990725"/>
              <a:ext cx="401002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342" y="2667000"/>
              <a:ext cx="3857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5"/>
    </mc:Choice>
    <mc:Fallback xmlns="">
      <p:transition spd="slow" advTm="18885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3" t="9322"/>
          <a:stretch/>
        </p:blipFill>
        <p:spPr>
          <a:xfrm rot="398929">
            <a:off x="4911511" y="254504"/>
            <a:ext cx="4205205" cy="3476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07" y="3439155"/>
            <a:ext cx="4558461" cy="3418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839">
            <a:off x="109524" y="3367938"/>
            <a:ext cx="4158188" cy="361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551"/>
            <a:ext cx="4827058" cy="3218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7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0"/>
    </mc:Choice>
    <mc:Fallback xmlns="">
      <p:transition spd="slow" advTm="2152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95539"/>
            <a:ext cx="5993019" cy="447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36" y="-198112"/>
            <a:ext cx="5830498" cy="386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47" y="138037"/>
            <a:ext cx="3836253" cy="2557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7748" r="13844" b="19559"/>
          <a:stretch/>
        </p:blipFill>
        <p:spPr>
          <a:xfrm rot="614142">
            <a:off x="-239904" y="3353812"/>
            <a:ext cx="4544897" cy="338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72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4"/>
    </mc:Choice>
    <mc:Fallback xmlns="">
      <p:transition spd="slow" advTm="20344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End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Ranked </a:t>
            </a:r>
            <a:r>
              <a:rPr lang="en-US" dirty="0"/>
              <a:t>6</a:t>
            </a:r>
            <a:r>
              <a:rPr lang="en-US" dirty="0" smtClean="0"/>
              <a:t>t</a:t>
            </a:r>
            <a:r>
              <a:rPr lang="en-US" baseline="30000" dirty="0" smtClean="0"/>
              <a:t>h</a:t>
            </a:r>
            <a:r>
              <a:rPr lang="en-US" dirty="0" smtClean="0"/>
              <a:t> on </a:t>
            </a:r>
            <a:r>
              <a:rPr lang="en-US" i="1" dirty="0" smtClean="0"/>
              <a:t>The Non-Profit Times </a:t>
            </a:r>
            <a:r>
              <a:rPr lang="en-US" dirty="0" smtClean="0"/>
              <a:t>50 Best Nonprofits to Work For 2014 list.</a:t>
            </a:r>
          </a:p>
          <a:p>
            <a:r>
              <a:rPr lang="en-US" dirty="0" smtClean="0"/>
              <a:t>Secured largest one time HUD contract in the region of $1.2 million to serve 55 individuals who are chronically homeless with SMI</a:t>
            </a:r>
          </a:p>
          <a:p>
            <a:r>
              <a:rPr lang="en-US" dirty="0" smtClean="0"/>
              <a:t>Opened 1</a:t>
            </a:r>
            <a:r>
              <a:rPr lang="en-US" baseline="30000" dirty="0" smtClean="0"/>
              <a:t>st</a:t>
            </a:r>
            <a:r>
              <a:rPr lang="en-US" dirty="0" smtClean="0"/>
              <a:t> ALF for individuals with mental health disabilities in Prince </a:t>
            </a:r>
            <a:r>
              <a:rPr lang="en-US" dirty="0"/>
              <a:t>William </a:t>
            </a:r>
            <a:r>
              <a:rPr lang="en-US" dirty="0" smtClean="0"/>
              <a:t>County</a:t>
            </a:r>
          </a:p>
          <a:p>
            <a:r>
              <a:rPr lang="en-US" dirty="0" smtClean="0"/>
              <a:t>Purchased 2 new townhomes for supportive living- Prince William County</a:t>
            </a:r>
          </a:p>
          <a:p>
            <a:r>
              <a:rPr lang="en-US" dirty="0" smtClean="0"/>
              <a:t>Created new legal entity to began expansion efforts in Central Florida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End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Renewed 5 year contract- Stevenson Place ALF and added a 37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bed.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Added </a:t>
            </a:r>
            <a:r>
              <a:rPr lang="en-US" dirty="0">
                <a:solidFill>
                  <a:prstClr val="black"/>
                </a:solidFill>
              </a:rPr>
              <a:t>5</a:t>
            </a:r>
            <a:r>
              <a:rPr lang="en-US" dirty="0" smtClean="0">
                <a:solidFill>
                  <a:prstClr val="black"/>
                </a:solidFill>
              </a:rPr>
              <a:t> new homes to Pathways housing stock.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Received approx $4.2 million in county and federal awards and renewals.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Completed 4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CARF Accreditation- with no reported recommendations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3"/>
    </mc:Choice>
    <mc:Fallback xmlns="">
      <p:transition spd="slow" advTm="11673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2" descr="C:\DOCUME~1\jutter\LOCALS~1\Temp\SNAGHTML2269a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6096000" cy="71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3124200"/>
            <a:ext cx="2986834" cy="30689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050" dirty="0" smtClean="0">
                <a:latin typeface="Calibri" pitchFamily="34" charset="0"/>
                <a:cs typeface="Calibri" pitchFamily="34" charset="0"/>
              </a:rPr>
              <a:t>Reduce waitlist   </a:t>
            </a:r>
          </a:p>
          <a:p>
            <a:pPr lvl="1"/>
            <a:r>
              <a:rPr lang="en-US" sz="1050" dirty="0" smtClean="0">
                <a:latin typeface="Calibri" pitchFamily="34" charset="0"/>
                <a:cs typeface="Calibri" pitchFamily="34" charset="0"/>
              </a:rPr>
              <a:t>Extend services regionally/nationally</a:t>
            </a:r>
          </a:p>
          <a:p>
            <a:pPr lvl="1"/>
            <a:r>
              <a:rPr lang="en-US" sz="1050" dirty="0" smtClean="0">
                <a:latin typeface="Calibri" pitchFamily="34" charset="0"/>
                <a:cs typeface="Calibri" pitchFamily="34" charset="0"/>
              </a:rPr>
              <a:t>Ensure evidence-based service delivery</a:t>
            </a:r>
          </a:p>
          <a:p>
            <a:pPr lvl="1"/>
            <a:r>
              <a:rPr lang="en-US" sz="1050" dirty="0"/>
              <a:t>Eradicate homelessness among those with mental health disabilities and co-occurring disorders in Fairfax-Falls Church Community so that access to housing and support services are available within weeks instead of years.</a:t>
            </a:r>
          </a:p>
          <a:p>
            <a:pPr marL="457200" lvl="1" indent="0"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Acquisition &amp; Development</a:t>
            </a:r>
          </a:p>
          <a:p>
            <a:pPr lvl="1"/>
            <a:r>
              <a:rPr lang="en-US" sz="1050" dirty="0" smtClean="0">
                <a:latin typeface="Calibri" pitchFamily="34" charset="0"/>
                <a:cs typeface="Calibri" pitchFamily="34" charset="0"/>
              </a:rPr>
              <a:t>Ensure maintenance of existing properties</a:t>
            </a:r>
          </a:p>
          <a:p>
            <a:pPr lvl="1"/>
            <a:r>
              <a:rPr lang="en-US" sz="1050" dirty="0" smtClean="0">
                <a:latin typeface="Calibri" pitchFamily="34" charset="0"/>
                <a:cs typeface="Calibri" pitchFamily="34" charset="0"/>
              </a:rPr>
              <a:t>Increase housing stock to 100 homes by 2020</a:t>
            </a:r>
          </a:p>
          <a:p>
            <a:pPr lvl="1"/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1812" y="3022625"/>
            <a:ext cx="253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Service &amp; Health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are: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0"/>
    </mc:Choice>
    <mc:Fallback xmlns="">
      <p:transition spd="slow" advTm="24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2" descr="C:\DOCUME~1\jutter\LOCALS~1\Temp\SNAGHTML2269ad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77776"/>
            <a:ext cx="6265450" cy="71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3124200"/>
            <a:ext cx="2986834" cy="30689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200" dirty="0" smtClean="0">
                <a:latin typeface="Calibri" pitchFamily="34" charset="0"/>
                <a:cs typeface="Calibri" pitchFamily="34" charset="0"/>
              </a:rPr>
              <a:t>Local, State, and internationally.</a:t>
            </a:r>
          </a:p>
          <a:p>
            <a:pPr lvl="1"/>
            <a:r>
              <a:rPr lang="en-US" sz="1200" dirty="0" smtClean="0">
                <a:latin typeface="Calibri" pitchFamily="34" charset="0"/>
                <a:cs typeface="Calibri" pitchFamily="34" charset="0"/>
              </a:rPr>
              <a:t>Ongoing presentations, articles, and speaking engagements.</a:t>
            </a:r>
          </a:p>
          <a:p>
            <a:pPr lvl="1"/>
            <a:r>
              <a:rPr lang="en-US" sz="1200" dirty="0" smtClean="0">
                <a:latin typeface="Calibri" pitchFamily="34" charset="0"/>
                <a:cs typeface="Calibri" pitchFamily="34" charset="0"/>
              </a:rPr>
              <a:t>Ongoing anti-stigma campaigns.</a:t>
            </a:r>
          </a:p>
          <a:p>
            <a:pPr lvl="1"/>
            <a:r>
              <a:rPr lang="en-US" sz="1200" dirty="0"/>
              <a:t>Create new legislation to ensure parity, case management service funding, and a competitive marketplace for private providers to compete and drive down costs while increasing quality and </a:t>
            </a:r>
            <a:r>
              <a:rPr lang="en-US" sz="1200" dirty="0" smtClean="0"/>
              <a:t>efficiencies</a:t>
            </a:r>
          </a:p>
          <a:p>
            <a:pPr marL="457200" lvl="1" indent="0">
              <a:buNone/>
            </a:pPr>
            <a:r>
              <a:rPr lang="en-US" sz="1400" b="1" dirty="0" smtClean="0"/>
              <a:t>STRATEGIC PLANNING 2016- KICKOFF</a:t>
            </a:r>
            <a:endParaRPr lang="en-US" sz="1400" b="1" dirty="0"/>
          </a:p>
          <a:p>
            <a:pPr lvl="1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1812" y="3022625"/>
            <a:ext cx="253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Education &amp; Advocacy: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4"/>
    </mc:Choice>
    <mc:Fallback xmlns="">
      <p:transition spd="slow" advTm="1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are an Awesome Board…..Thank You!!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Looking forward to the year ahead!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1227" y="2362200"/>
            <a:ext cx="303122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0.06111 L 0.35487 0.02431 C 0.42935 0.04352 0.54046 0.05394 0.65643 0.05394 C 0.78872 0.05394 0.89445 0.04352 0.96893 0.02431 L 1.32396 -0.06111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98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dirty="0" smtClean="0"/>
              <a:t>Housing Inventory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Pathway Homes manages more than 200 properties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09600" y="1600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6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1"/>
    </mc:Choice>
    <mc:Fallback xmlns="">
      <p:transition spd="slow" advTm="163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:\Properties\3704 N Rosser Stre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183" r="3292" b="11907"/>
          <a:stretch/>
        </p:blipFill>
        <p:spPr bwMode="auto">
          <a:xfrm>
            <a:off x="-39478" y="9144"/>
            <a:ext cx="9156405" cy="68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Properties\2630 Wagon Drive #2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-1" r="3435" b="-837"/>
          <a:stretch/>
        </p:blipFill>
        <p:spPr bwMode="auto">
          <a:xfrm>
            <a:off x="-27074" y="40989"/>
            <a:ext cx="9144001" cy="69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02195" y="6731254"/>
            <a:ext cx="2133600" cy="365125"/>
          </a:xfrm>
        </p:spPr>
        <p:txBody>
          <a:bodyPr/>
          <a:lstStyle/>
          <a:p>
            <a:fld id="{808DF551-F689-4E93-A256-E77C0021B26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9" name="Picture 5" descr="P:\Properties\4355 Ivymount Cou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" y="73971"/>
            <a:ext cx="9312939" cy="69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:\Properties\3065 Patrick Henry Drive #2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" y="73971"/>
            <a:ext cx="9245877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:\Properties\7459 Little River Tnp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" y="103211"/>
            <a:ext cx="9271896" cy="69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Properties\6137 Leesburg Pik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"/>
          <a:stretch/>
        </p:blipFill>
        <p:spPr bwMode="auto">
          <a:xfrm>
            <a:off x="0" y="9144"/>
            <a:ext cx="9156405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5133" y="50292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Who Do We Serve?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2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6"/>
    </mc:Choice>
    <mc:Fallback xmlns="">
      <p:transition spd="slow" advTm="31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467 Served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01701230"/>
              </p:ext>
            </p:extLst>
          </p:nvPr>
        </p:nvGraphicFramePr>
        <p:xfrm>
          <a:off x="152400" y="12954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4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4"/>
    </mc:Choice>
    <mc:Fallback xmlns="">
      <p:transition spd="slow" advTm="1689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375 surveyed in June, 2015 – 42%* response rate.</a:t>
            </a:r>
          </a:p>
          <a:p>
            <a:pPr lvl="1"/>
            <a:r>
              <a:rPr lang="en-US" sz="3100" dirty="0" smtClean="0"/>
              <a:t>97% feel their counselor is helpful to them.</a:t>
            </a:r>
          </a:p>
          <a:p>
            <a:pPr lvl="1"/>
            <a:r>
              <a:rPr lang="en-US" sz="3100" dirty="0" smtClean="0"/>
              <a:t>96% feel their counselor(s) shows interest and concern for me.</a:t>
            </a:r>
          </a:p>
          <a:p>
            <a:pPr lvl="1"/>
            <a:r>
              <a:rPr lang="en-US" sz="3100" dirty="0" smtClean="0"/>
              <a:t>96% feel their counselor(s) meets with me as scheduled, or reschedules with me as needed. </a:t>
            </a:r>
          </a:p>
          <a:p>
            <a:pPr lvl="1"/>
            <a:r>
              <a:rPr lang="en-US" sz="3100" dirty="0" smtClean="0"/>
              <a:t>95% feel their counselor(s) helps to explain documentation and paperwork related to the services I receive. </a:t>
            </a:r>
          </a:p>
          <a:p>
            <a:pPr lvl="1"/>
            <a:r>
              <a:rPr lang="en-US" sz="3100" dirty="0" smtClean="0"/>
              <a:t>95% feel Pathways helps me identify and explore more choices in my life.</a:t>
            </a:r>
          </a:p>
          <a:p>
            <a:pPr lvl="1"/>
            <a:endParaRPr lang="en-US" sz="3100" dirty="0" smtClean="0"/>
          </a:p>
          <a:p>
            <a:pPr lvl="1"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*7% increase in response over 2014.  Standard is about 25-30%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F551-F689-4E93-A256-E77C0021B26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25" y="57593"/>
            <a:ext cx="4818482" cy="3100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839">
            <a:off x="-35570" y="3430251"/>
            <a:ext cx="4903118" cy="3225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2" y="38100"/>
            <a:ext cx="4605866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13687"/>
          <a:stretch/>
        </p:blipFill>
        <p:spPr>
          <a:xfrm rot="398929">
            <a:off x="4951123" y="2956033"/>
            <a:ext cx="3895429" cy="3770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05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0"/>
    </mc:Choice>
    <mc:Fallback xmlns="">
      <p:transition spd="slow" advTm="2152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8.2|3.4|2.5|4.9|3.5|4.1|3.3|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4|2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5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2|2.8|3.9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11888</TotalTime>
  <Words>1830</Words>
  <Application>Microsoft Office PowerPoint</Application>
  <PresentationFormat>On-screen Show (4:3)</PresentationFormat>
  <Paragraphs>375</Paragraphs>
  <Slides>49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Clarity</vt:lpstr>
      <vt:lpstr>PowerPoint Presentation</vt:lpstr>
      <vt:lpstr>Mission Statement</vt:lpstr>
      <vt:lpstr>PowerPoint Presentation</vt:lpstr>
      <vt:lpstr>PowerPoint Presentation</vt:lpstr>
      <vt:lpstr>Housing Inventory</vt:lpstr>
      <vt:lpstr>Who Do We Serve?</vt:lpstr>
      <vt:lpstr>467 Served</vt:lpstr>
      <vt:lpstr>Consumer Satisfaction</vt:lpstr>
      <vt:lpstr>PowerPoint Presentation</vt:lpstr>
      <vt:lpstr>651 on Waiting List in FY15</vt:lpstr>
      <vt:lpstr>Homeless History</vt:lpstr>
      <vt:lpstr>Axis I Diagnoses of Individuals Served </vt:lpstr>
      <vt:lpstr>Age (51 and Older)</vt:lpstr>
      <vt:lpstr>Age (66 and Older)</vt:lpstr>
      <vt:lpstr>Marital Status of Individuals Served</vt:lpstr>
      <vt:lpstr>Veteran Status</vt:lpstr>
      <vt:lpstr>Employment Status</vt:lpstr>
      <vt:lpstr>Day Activity Status</vt:lpstr>
      <vt:lpstr>Benchmarking</vt:lpstr>
      <vt:lpstr>Organizational Scan</vt:lpstr>
      <vt:lpstr>Organizational Scan</vt:lpstr>
      <vt:lpstr>Strategic Goals</vt:lpstr>
      <vt:lpstr>Strategic Plan Objectives</vt:lpstr>
      <vt:lpstr>Information Technology</vt:lpstr>
      <vt:lpstr>Recovery</vt:lpstr>
      <vt:lpstr>Growth</vt:lpstr>
      <vt:lpstr>Growth cont’d</vt:lpstr>
      <vt:lpstr>Human Resources</vt:lpstr>
      <vt:lpstr>Communication</vt:lpstr>
      <vt:lpstr>FY 2015 Unaudited Financials</vt:lpstr>
      <vt:lpstr>PowerPoint Presentation</vt:lpstr>
      <vt:lpstr>PowerPoint Presentation</vt:lpstr>
      <vt:lpstr>PowerPoint Presentation</vt:lpstr>
      <vt:lpstr>FY 2015 Fundraising</vt:lpstr>
      <vt:lpstr>Human Resources</vt:lpstr>
      <vt:lpstr>Employee Satisfaction</vt:lpstr>
      <vt:lpstr>Employee Satisfaction: Benchmark Report</vt:lpstr>
      <vt:lpstr>PowerPoint Presentation</vt:lpstr>
      <vt:lpstr>PowerPoint Presentation</vt:lpstr>
      <vt:lpstr>Education and Advocacy</vt:lpstr>
      <vt:lpstr>Education and Advocacy cont…</vt:lpstr>
      <vt:lpstr>PowerPoint Presentation</vt:lpstr>
      <vt:lpstr>PowerPoint Presentation</vt:lpstr>
      <vt:lpstr>PowerPoint Presentation</vt:lpstr>
      <vt:lpstr>Year End Highlights</vt:lpstr>
      <vt:lpstr>Year End Highlights</vt:lpstr>
      <vt:lpstr>Looking Ahead</vt:lpstr>
      <vt:lpstr>Looking Ahead</vt:lpstr>
      <vt:lpstr>You are an Awesome Board…..Thank You!!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</dc:creator>
  <cp:lastModifiedBy>Lauren P. Leventhal</cp:lastModifiedBy>
  <cp:revision>354</cp:revision>
  <cp:lastPrinted>2015-10-09T17:39:58Z</cp:lastPrinted>
  <dcterms:created xsi:type="dcterms:W3CDTF">2013-09-26T18:59:57Z</dcterms:created>
  <dcterms:modified xsi:type="dcterms:W3CDTF">2015-10-12T22:49:48Z</dcterms:modified>
</cp:coreProperties>
</file>