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61" r:id="rId5"/>
    <p:sldId id="262" r:id="rId6"/>
    <p:sldId id="263" r:id="rId7"/>
    <p:sldId id="264" r:id="rId8"/>
    <p:sldId id="265" r:id="rId9"/>
    <p:sldId id="266" r:id="rId10"/>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888"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27475" y="0"/>
            <a:ext cx="3005138" cy="460375"/>
          </a:xfrm>
          <a:prstGeom prst="rect">
            <a:avLst/>
          </a:prstGeom>
        </p:spPr>
        <p:txBody>
          <a:bodyPr vert="horz" lIns="91440" tIns="45720" rIns="91440" bIns="45720" rtlCol="0"/>
          <a:lstStyle>
            <a:lvl1pPr algn="r">
              <a:defRPr sz="1200"/>
            </a:lvl1pPr>
          </a:lstStyle>
          <a:p>
            <a:fld id="{32F8724D-8479-4F9E-95C3-9C2CA07B6C56}" type="datetimeFigureOut">
              <a:rPr lang="en-US" smtClean="0"/>
              <a:t>1/11/2016</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3738" y="4379913"/>
            <a:ext cx="5546725" cy="41481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8238"/>
            <a:ext cx="3005138" cy="4603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27475" y="8758238"/>
            <a:ext cx="3005138" cy="460375"/>
          </a:xfrm>
          <a:prstGeom prst="rect">
            <a:avLst/>
          </a:prstGeom>
        </p:spPr>
        <p:txBody>
          <a:bodyPr vert="horz" lIns="91440" tIns="45720" rIns="91440" bIns="45720" rtlCol="0" anchor="b"/>
          <a:lstStyle>
            <a:lvl1pPr algn="r">
              <a:defRPr sz="1200"/>
            </a:lvl1pPr>
          </a:lstStyle>
          <a:p>
            <a:fld id="{14BB34F1-BCD0-4017-A775-954C36EFCD07}" type="slidenum">
              <a:rPr lang="en-US" smtClean="0"/>
              <a:t>‹#›</a:t>
            </a:fld>
            <a:endParaRPr lang="en-US"/>
          </a:p>
        </p:txBody>
      </p:sp>
    </p:spTree>
    <p:extLst>
      <p:ext uri="{BB962C8B-B14F-4D97-AF65-F5344CB8AC3E}">
        <p14:creationId xmlns:p14="http://schemas.microsoft.com/office/powerpoint/2010/main" val="187568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Jennifer </a:t>
            </a:r>
            <a:r>
              <a:rPr lang="en-US" dirty="0" err="1" smtClean="0"/>
              <a:t>Judelsohn</a:t>
            </a:r>
            <a:r>
              <a:rPr lang="en-US" baseline="0" dirty="0" smtClean="0"/>
              <a:t> will introduce presentation and provide context for the subject.</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1</a:t>
            </a:fld>
            <a:endParaRPr lang="en-US"/>
          </a:p>
        </p:txBody>
      </p:sp>
    </p:spTree>
    <p:extLst>
      <p:ext uri="{BB962C8B-B14F-4D97-AF65-F5344CB8AC3E}">
        <p14:creationId xmlns:p14="http://schemas.microsoft.com/office/powerpoint/2010/main" val="380529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Jennifer </a:t>
            </a:r>
            <a:r>
              <a:rPr lang="en-US" dirty="0" err="1" smtClean="0"/>
              <a:t>Judelsohn</a:t>
            </a:r>
            <a:r>
              <a:rPr lang="en-US" dirty="0" smtClean="0"/>
              <a:t> will review objective of presentation</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2</a:t>
            </a:fld>
            <a:endParaRPr lang="en-US"/>
          </a:p>
        </p:txBody>
      </p:sp>
    </p:spTree>
    <p:extLst>
      <p:ext uri="{BB962C8B-B14F-4D97-AF65-F5344CB8AC3E}">
        <p14:creationId xmlns:p14="http://schemas.microsoft.com/office/powerpoint/2010/main" val="425581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Brenda Brennan will talk about what</a:t>
            </a:r>
            <a:r>
              <a:rPr lang="en-US" baseline="0" dirty="0" smtClean="0"/>
              <a:t> items are included on financial and which aren’t and why.  She will share where the Grants and Contributions can be found Statement of Activity, this will segue into the next slide which talks about the categories of restrictions.</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3</a:t>
            </a:fld>
            <a:endParaRPr lang="en-US"/>
          </a:p>
        </p:txBody>
      </p:sp>
    </p:spTree>
    <p:extLst>
      <p:ext uri="{BB962C8B-B14F-4D97-AF65-F5344CB8AC3E}">
        <p14:creationId xmlns:p14="http://schemas.microsoft.com/office/powerpoint/2010/main" val="52754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Brenda will go through the Statement of Activity and the list of temporarily</a:t>
            </a:r>
            <a:r>
              <a:rPr lang="en-US" baseline="0" dirty="0" smtClean="0"/>
              <a:t> restricted net assets.  Both documents will be provided to the board as a hard copy to refer to during this discussion.</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4</a:t>
            </a:fld>
            <a:endParaRPr lang="en-US"/>
          </a:p>
        </p:txBody>
      </p:sp>
    </p:spTree>
    <p:extLst>
      <p:ext uri="{BB962C8B-B14F-4D97-AF65-F5344CB8AC3E}">
        <p14:creationId xmlns:p14="http://schemas.microsoft.com/office/powerpoint/2010/main" val="3358319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Doug Robinson will discuss the implications of the various</a:t>
            </a:r>
            <a:r>
              <a:rPr lang="en-US" baseline="0" dirty="0" smtClean="0"/>
              <a:t> restrictions for nonprofits and the trends around foundation support for more unrestricted funding.</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5</a:t>
            </a:fld>
            <a:endParaRPr lang="en-US"/>
          </a:p>
        </p:txBody>
      </p:sp>
    </p:spTree>
    <p:extLst>
      <p:ext uri="{BB962C8B-B14F-4D97-AF65-F5344CB8AC3E}">
        <p14:creationId xmlns:p14="http://schemas.microsoft.com/office/powerpoint/2010/main" val="1540965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Jennifer </a:t>
            </a:r>
            <a:r>
              <a:rPr lang="en-US" dirty="0" err="1" smtClean="0"/>
              <a:t>Judelsohn</a:t>
            </a:r>
            <a:r>
              <a:rPr lang="en-US" dirty="0" smtClean="0"/>
              <a:t> will share her thoughts</a:t>
            </a:r>
            <a:r>
              <a:rPr lang="en-US" baseline="0" dirty="0" smtClean="0"/>
              <a:t> on reading this article and why she found it relevant as she looked at her own role as head of the Philanthropic Committee.  Also, highlight the current level the board is giving know as a marker for the future.</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6</a:t>
            </a:fld>
            <a:endParaRPr lang="en-US"/>
          </a:p>
        </p:txBody>
      </p:sp>
    </p:spTree>
    <p:extLst>
      <p:ext uri="{BB962C8B-B14F-4D97-AF65-F5344CB8AC3E}">
        <p14:creationId xmlns:p14="http://schemas.microsoft.com/office/powerpoint/2010/main" val="1540965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Sylisa</a:t>
            </a:r>
            <a:r>
              <a:rPr lang="en-US" baseline="0" dirty="0" smtClean="0"/>
              <a:t> give a overall picture of your fundraising vision for the agency</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7</a:t>
            </a:fld>
            <a:endParaRPr lang="en-US"/>
          </a:p>
        </p:txBody>
      </p:sp>
    </p:spTree>
    <p:extLst>
      <p:ext uri="{BB962C8B-B14F-4D97-AF65-F5344CB8AC3E}">
        <p14:creationId xmlns:p14="http://schemas.microsoft.com/office/powerpoint/2010/main" val="1540965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Sylisa will explain the aspirational goal of increasing contributions and</a:t>
            </a:r>
            <a:r>
              <a:rPr lang="en-US" baseline="0" dirty="0" smtClean="0"/>
              <a:t> decreasing government dependency, but managing expectations around the growing denominators impact on contributions percentage.</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8</a:t>
            </a:fld>
            <a:endParaRPr lang="en-US"/>
          </a:p>
        </p:txBody>
      </p:sp>
    </p:spTree>
    <p:extLst>
      <p:ext uri="{BB962C8B-B14F-4D97-AF65-F5344CB8AC3E}">
        <p14:creationId xmlns:p14="http://schemas.microsoft.com/office/powerpoint/2010/main" val="1540965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Jennifer </a:t>
            </a:r>
            <a:r>
              <a:rPr lang="en-US" dirty="0" err="1" smtClean="0"/>
              <a:t>Judelsohn</a:t>
            </a:r>
            <a:r>
              <a:rPr lang="en-US" dirty="0" smtClean="0"/>
              <a:t> will cover the four tactics</a:t>
            </a:r>
            <a:r>
              <a:rPr lang="en-US" baseline="0" dirty="0" smtClean="0"/>
              <a:t> and Sue </a:t>
            </a:r>
            <a:r>
              <a:rPr lang="en-US" baseline="0" dirty="0" err="1" smtClean="0"/>
              <a:t>Zywokarte</a:t>
            </a:r>
            <a:r>
              <a:rPr lang="en-US" baseline="0" dirty="0" smtClean="0"/>
              <a:t> will share her perspective on being asked to support these levels.  As well as her approach in the past as she thought through her own giving strategy.</a:t>
            </a:r>
            <a:endParaRPr lang="en-US" dirty="0"/>
          </a:p>
        </p:txBody>
      </p:sp>
      <p:sp>
        <p:nvSpPr>
          <p:cNvPr id="4" name="Slide Number Placeholder 3"/>
          <p:cNvSpPr>
            <a:spLocks noGrp="1"/>
          </p:cNvSpPr>
          <p:nvPr>
            <p:ph type="sldNum" sz="quarter" idx="10"/>
          </p:nvPr>
        </p:nvSpPr>
        <p:spPr/>
        <p:txBody>
          <a:bodyPr/>
          <a:lstStyle/>
          <a:p>
            <a:fld id="{14BB34F1-BCD0-4017-A775-954C36EFCD07}" type="slidenum">
              <a:rPr lang="en-US" smtClean="0"/>
              <a:t>9</a:t>
            </a:fld>
            <a:endParaRPr lang="en-US"/>
          </a:p>
        </p:txBody>
      </p:sp>
    </p:spTree>
    <p:extLst>
      <p:ext uri="{BB962C8B-B14F-4D97-AF65-F5344CB8AC3E}">
        <p14:creationId xmlns:p14="http://schemas.microsoft.com/office/powerpoint/2010/main" val="1540965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893BDF-7B15-4380-B910-718BFC158D2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97885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93BDF-7B15-4380-B910-718BFC158D2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149326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93BDF-7B15-4380-B910-718BFC158D2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910460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893BDF-7B15-4380-B910-718BFC158D2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1852036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893BDF-7B15-4380-B910-718BFC158D20}"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3857782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893BDF-7B15-4380-B910-718BFC158D20}"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238132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893BDF-7B15-4380-B910-718BFC158D20}"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3802011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893BDF-7B15-4380-B910-718BFC158D20}"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257071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893BDF-7B15-4380-B910-718BFC158D20}"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3125837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93BDF-7B15-4380-B910-718BFC158D20}"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2570560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893BDF-7B15-4380-B910-718BFC158D20}"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722C4C-9527-4A6C-A2EF-BDCC7FE09D3D}" type="slidenum">
              <a:rPr lang="en-US" smtClean="0"/>
              <a:t>‹#›</a:t>
            </a:fld>
            <a:endParaRPr lang="en-US"/>
          </a:p>
        </p:txBody>
      </p:sp>
    </p:spTree>
    <p:extLst>
      <p:ext uri="{BB962C8B-B14F-4D97-AF65-F5344CB8AC3E}">
        <p14:creationId xmlns:p14="http://schemas.microsoft.com/office/powerpoint/2010/main" val="2377172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93BDF-7B15-4380-B910-718BFC158D20}" type="datetimeFigureOut">
              <a:rPr lang="en-US" smtClean="0"/>
              <a:t>1/11/2016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722C4C-9527-4A6C-A2EF-BDCC7FE09D3D}" type="slidenum">
              <a:rPr lang="en-US" smtClean="0"/>
              <a:t>‹#›</a:t>
            </a:fld>
            <a:endParaRPr lang="en-US"/>
          </a:p>
        </p:txBody>
      </p:sp>
    </p:spTree>
    <p:extLst>
      <p:ext uri="{BB962C8B-B14F-4D97-AF65-F5344CB8AC3E}">
        <p14:creationId xmlns:p14="http://schemas.microsoft.com/office/powerpoint/2010/main" val="3778701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How Philanthropy Impacts the Bottom Line</a:t>
            </a:r>
          </a:p>
        </p:txBody>
      </p:sp>
      <p:sp>
        <p:nvSpPr>
          <p:cNvPr id="3" name="Subtitle 2"/>
          <p:cNvSpPr>
            <a:spLocks noGrp="1"/>
          </p:cNvSpPr>
          <p:nvPr>
            <p:ph type="subTitle" idx="1"/>
          </p:nvPr>
        </p:nvSpPr>
        <p:spPr/>
        <p:txBody>
          <a:bodyPr>
            <a:normAutofit lnSpcReduction="10000"/>
          </a:bodyPr>
          <a:lstStyle/>
          <a:p>
            <a:r>
              <a:rPr lang="en-US" dirty="0" smtClean="0"/>
              <a:t>January 11, 2016</a:t>
            </a:r>
          </a:p>
          <a:p>
            <a:r>
              <a:rPr lang="en-US" dirty="0" smtClean="0"/>
              <a:t>Pathways Board Meeting</a:t>
            </a:r>
          </a:p>
          <a:p>
            <a:r>
              <a:rPr lang="en-US" sz="1900" dirty="0" smtClean="0"/>
              <a:t>Financial Education Series </a:t>
            </a:r>
          </a:p>
          <a:p>
            <a:r>
              <a:rPr lang="en-US" sz="1900" dirty="0" smtClean="0"/>
              <a:t>Presented by Philanthropic Committee </a:t>
            </a:r>
            <a:endParaRPr lang="en-US" sz="19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3800" y="381000"/>
            <a:ext cx="1472376" cy="1463040"/>
          </a:xfrm>
          <a:prstGeom prst="rect">
            <a:avLst/>
          </a:prstGeom>
        </p:spPr>
      </p:pic>
    </p:spTree>
    <p:extLst>
      <p:ext uri="{BB962C8B-B14F-4D97-AF65-F5344CB8AC3E}">
        <p14:creationId xmlns:p14="http://schemas.microsoft.com/office/powerpoint/2010/main" val="399573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lstStyle/>
          <a:p>
            <a:r>
              <a:rPr lang="en-US" dirty="0" smtClean="0"/>
              <a:t>Goals for Presentation</a:t>
            </a:r>
            <a:endParaRPr lang="en-US" dirty="0"/>
          </a:p>
        </p:txBody>
      </p:sp>
      <p:sp>
        <p:nvSpPr>
          <p:cNvPr id="3" name="Content Placeholder 2"/>
          <p:cNvSpPr>
            <a:spLocks noGrp="1"/>
          </p:cNvSpPr>
          <p:nvPr>
            <p:ph idx="1"/>
          </p:nvPr>
        </p:nvSpPr>
        <p:spPr>
          <a:xfrm>
            <a:off x="461011" y="1828800"/>
            <a:ext cx="8229600" cy="4525963"/>
          </a:xfrm>
        </p:spPr>
        <p:txBody>
          <a:bodyPr/>
          <a:lstStyle/>
          <a:p>
            <a:r>
              <a:rPr lang="en-US" dirty="0" smtClean="0"/>
              <a:t>Explain key accounting concepts used to track contribution expenditures</a:t>
            </a:r>
          </a:p>
          <a:p>
            <a:r>
              <a:rPr lang="en-US" dirty="0" smtClean="0"/>
              <a:t>Educate board on significant financial information showing the impact of fundraising</a:t>
            </a:r>
          </a:p>
          <a:p>
            <a:r>
              <a:rPr lang="en-US" dirty="0" smtClean="0"/>
              <a:t>Connect Board fundraising role to financial impact</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3907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dirty="0" smtClean="0"/>
              <a:t>Types of Gifts</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87383" y="1600200"/>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Grant</a:t>
            </a:r>
            <a:endParaRPr lang="en-US" dirty="0">
              <a:solidFill>
                <a:schemeClr val="bg1"/>
              </a:solidFill>
            </a:endParaRPr>
          </a:p>
        </p:txBody>
      </p:sp>
      <p:sp>
        <p:nvSpPr>
          <p:cNvPr id="6" name="Rectangle 5"/>
          <p:cNvSpPr/>
          <p:nvPr/>
        </p:nvSpPr>
        <p:spPr>
          <a:xfrm>
            <a:off x="2560782" y="1571297"/>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Donation/Gift/Contribution</a:t>
            </a:r>
            <a:endParaRPr lang="en-US" dirty="0">
              <a:solidFill>
                <a:schemeClr val="bg1"/>
              </a:solidFill>
            </a:endParaRPr>
          </a:p>
        </p:txBody>
      </p:sp>
      <p:sp>
        <p:nvSpPr>
          <p:cNvPr id="7" name="Rectangle 6"/>
          <p:cNvSpPr/>
          <p:nvPr/>
        </p:nvSpPr>
        <p:spPr>
          <a:xfrm>
            <a:off x="4934181" y="1600200"/>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Pledge</a:t>
            </a:r>
            <a:endParaRPr lang="en-US" dirty="0">
              <a:solidFill>
                <a:schemeClr val="bg1"/>
              </a:solidFill>
            </a:endParaRPr>
          </a:p>
        </p:txBody>
      </p:sp>
      <p:sp>
        <p:nvSpPr>
          <p:cNvPr id="5" name="TextBox 4"/>
          <p:cNvSpPr txBox="1"/>
          <p:nvPr/>
        </p:nvSpPr>
        <p:spPr>
          <a:xfrm>
            <a:off x="15766" y="2819400"/>
            <a:ext cx="2117834" cy="2893100"/>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“Exchange transaction” in which each party receives commensurate value</a:t>
            </a:r>
          </a:p>
          <a:p>
            <a:endParaRPr lang="en-US" sz="1400" dirty="0" smtClean="0"/>
          </a:p>
          <a:p>
            <a:pPr marL="285750" indent="-285750">
              <a:buFont typeface="Wingdings" panose="05000000000000000000" pitchFamily="2" charset="2"/>
              <a:buChar char="Ø"/>
            </a:pPr>
            <a:r>
              <a:rPr lang="en-US" sz="1400" dirty="0" smtClean="0"/>
              <a:t>Reporting requirements and use restrictions</a:t>
            </a:r>
          </a:p>
          <a:p>
            <a:endParaRPr lang="en-US" sz="1400" dirty="0" smtClean="0"/>
          </a:p>
          <a:p>
            <a:pPr marL="285750" indent="-285750">
              <a:buFont typeface="Wingdings" panose="05000000000000000000" pitchFamily="2" charset="2"/>
              <a:buChar char="Ø"/>
            </a:pPr>
            <a:r>
              <a:rPr lang="en-US" sz="1400" dirty="0" smtClean="0"/>
              <a:t>Specified time period</a:t>
            </a:r>
          </a:p>
          <a:p>
            <a:endParaRPr lang="en-US" sz="1400" dirty="0" smtClean="0"/>
          </a:p>
          <a:p>
            <a:pPr marL="285750" indent="-285750">
              <a:buFont typeface="Wingdings" panose="05000000000000000000" pitchFamily="2" charset="2"/>
              <a:buChar char="Ø"/>
            </a:pPr>
            <a:r>
              <a:rPr lang="en-US" sz="1400" dirty="0" smtClean="0"/>
              <a:t>Unused funds must be returned to grantor</a:t>
            </a:r>
            <a:endParaRPr lang="en-US" sz="1400" dirty="0"/>
          </a:p>
        </p:txBody>
      </p:sp>
      <p:sp>
        <p:nvSpPr>
          <p:cNvPr id="9" name="TextBox 8"/>
          <p:cNvSpPr txBox="1"/>
          <p:nvPr/>
        </p:nvSpPr>
        <p:spPr>
          <a:xfrm>
            <a:off x="2280876" y="2667000"/>
            <a:ext cx="2225171" cy="3754874"/>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“Contribution” an unconditional transfer of cash/property which is voluntary and non-reciprocal</a:t>
            </a:r>
          </a:p>
          <a:p>
            <a:endParaRPr lang="en-US" sz="1400" dirty="0" smtClean="0"/>
          </a:p>
          <a:p>
            <a:pPr marL="285750" indent="-285750">
              <a:buFont typeface="Wingdings" panose="05000000000000000000" pitchFamily="2" charset="2"/>
              <a:buChar char="Ø"/>
            </a:pPr>
            <a:r>
              <a:rPr lang="en-US" sz="1400" dirty="0" smtClean="0"/>
              <a:t>No reporting and restrictions determined by donor</a:t>
            </a:r>
          </a:p>
          <a:p>
            <a:endParaRPr lang="en-US" sz="1400" dirty="0" smtClean="0"/>
          </a:p>
          <a:p>
            <a:pPr marL="285750" indent="-285750">
              <a:buFont typeface="Wingdings" panose="05000000000000000000" pitchFamily="2" charset="2"/>
              <a:buChar char="Ø"/>
            </a:pPr>
            <a:r>
              <a:rPr lang="en-US" sz="1400" dirty="0" smtClean="0"/>
              <a:t>No specific time period</a:t>
            </a:r>
          </a:p>
          <a:p>
            <a:endParaRPr lang="en-US" sz="1400" dirty="0" smtClean="0"/>
          </a:p>
          <a:p>
            <a:pPr marL="285750" indent="-285750">
              <a:buFont typeface="Wingdings" panose="05000000000000000000" pitchFamily="2" charset="2"/>
              <a:buChar char="Ø"/>
            </a:pPr>
            <a:r>
              <a:rPr lang="en-US" sz="1400" dirty="0" smtClean="0"/>
              <a:t>All money received up-front</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smtClean="0"/>
              <a:t>Recognized when received</a:t>
            </a:r>
            <a:endParaRPr lang="en-US" sz="1400" dirty="0"/>
          </a:p>
        </p:txBody>
      </p:sp>
      <p:sp>
        <p:nvSpPr>
          <p:cNvPr id="10" name="TextBox 9"/>
          <p:cNvSpPr txBox="1"/>
          <p:nvPr/>
        </p:nvSpPr>
        <p:spPr>
          <a:xfrm>
            <a:off x="4653323" y="2801007"/>
            <a:ext cx="2057400" cy="4185761"/>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Represents a promise to donate at a later date</a:t>
            </a:r>
          </a:p>
          <a:p>
            <a:endParaRPr lang="en-US" sz="1400" dirty="0" smtClean="0"/>
          </a:p>
          <a:p>
            <a:pPr marL="285750" indent="-285750">
              <a:buFont typeface="Wingdings" panose="05000000000000000000" pitchFamily="2" charset="2"/>
              <a:buChar char="Ø"/>
            </a:pPr>
            <a:r>
              <a:rPr lang="en-US" sz="1400" dirty="0" smtClean="0"/>
              <a:t>May be reported in financial statement as pledge less anticipated changes from pledge </a:t>
            </a:r>
            <a:r>
              <a:rPr lang="en-US" sz="1400" dirty="0" smtClean="0"/>
              <a:t>commitment</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smtClean="0"/>
              <a:t>Pathways chose to  not recognize IT pledges or Steps to Pathways pledges.  They are recorded as revenue when received.</a:t>
            </a:r>
            <a:endParaRPr lang="en-US" sz="1400" dirty="0" smtClean="0"/>
          </a:p>
          <a:p>
            <a:endParaRPr lang="en-US" sz="1400" dirty="0" smtClean="0"/>
          </a:p>
        </p:txBody>
      </p:sp>
      <p:sp>
        <p:nvSpPr>
          <p:cNvPr id="11" name="Rectangle 10"/>
          <p:cNvSpPr/>
          <p:nvPr/>
        </p:nvSpPr>
        <p:spPr>
          <a:xfrm>
            <a:off x="7307580" y="1571297"/>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In-Kind</a:t>
            </a:r>
            <a:endParaRPr lang="en-US" dirty="0">
              <a:solidFill>
                <a:schemeClr val="bg1"/>
              </a:solidFill>
            </a:endParaRPr>
          </a:p>
        </p:txBody>
      </p:sp>
      <p:sp>
        <p:nvSpPr>
          <p:cNvPr id="12" name="TextBox 11"/>
          <p:cNvSpPr txBox="1"/>
          <p:nvPr/>
        </p:nvSpPr>
        <p:spPr>
          <a:xfrm>
            <a:off x="6858000" y="2829910"/>
            <a:ext cx="2286000" cy="4216539"/>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Donation of items or professional services</a:t>
            </a:r>
          </a:p>
          <a:p>
            <a:endParaRPr lang="en-US" sz="1400" dirty="0" smtClean="0"/>
          </a:p>
          <a:p>
            <a:pPr marL="285750" indent="-285750">
              <a:buFont typeface="Wingdings" panose="05000000000000000000" pitchFamily="2" charset="2"/>
              <a:buChar char="Ø"/>
            </a:pPr>
            <a:r>
              <a:rPr lang="en-US" sz="1400" dirty="0" smtClean="0"/>
              <a:t>Nonprofits can choose to include value on financial document</a:t>
            </a:r>
          </a:p>
          <a:p>
            <a:pPr marL="742950" lvl="1" indent="-285750">
              <a:buFont typeface="Wingdings" panose="05000000000000000000" pitchFamily="2" charset="2"/>
              <a:buChar char="Ø"/>
            </a:pPr>
            <a:r>
              <a:rPr lang="en-US" sz="1200" dirty="0" smtClean="0"/>
              <a:t>Cons – each item must be valued/appraised</a:t>
            </a:r>
          </a:p>
          <a:p>
            <a:pPr marL="742950" lvl="1" indent="-285750">
              <a:buFont typeface="Wingdings" panose="05000000000000000000" pitchFamily="2" charset="2"/>
              <a:buChar char="Ø"/>
            </a:pPr>
            <a:r>
              <a:rPr lang="en-US" sz="1200" dirty="0" smtClean="0"/>
              <a:t>Pros – can enhance financial picture of organization</a:t>
            </a:r>
          </a:p>
          <a:p>
            <a:pPr marL="742950" lvl="1"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smtClean="0"/>
              <a:t>Pathway Homes tracks # of in-kind items and professional service hours.  Does not value and include on financial documents</a:t>
            </a:r>
          </a:p>
          <a:p>
            <a:endParaRPr lang="en-US" sz="1400" dirty="0" smtClean="0"/>
          </a:p>
        </p:txBody>
      </p:sp>
    </p:spTree>
    <p:extLst>
      <p:ext uri="{BB962C8B-B14F-4D97-AF65-F5344CB8AC3E}">
        <p14:creationId xmlns:p14="http://schemas.microsoft.com/office/powerpoint/2010/main" val="704274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normAutofit fontScale="90000"/>
          </a:bodyPr>
          <a:lstStyle/>
          <a:p>
            <a:r>
              <a:rPr lang="en-US" dirty="0" smtClean="0"/>
              <a:t>Understanding Restricted Revenue</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980914" y="1600200"/>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Permanently Restricted</a:t>
            </a:r>
            <a:endParaRPr lang="en-US" dirty="0">
              <a:solidFill>
                <a:schemeClr val="bg1"/>
              </a:solidFill>
            </a:endParaRPr>
          </a:p>
        </p:txBody>
      </p:sp>
      <p:sp>
        <p:nvSpPr>
          <p:cNvPr id="6" name="Rectangle 5"/>
          <p:cNvSpPr/>
          <p:nvPr/>
        </p:nvSpPr>
        <p:spPr>
          <a:xfrm>
            <a:off x="3763247" y="1600200"/>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Temporarily Restricted</a:t>
            </a:r>
            <a:endParaRPr lang="en-US" dirty="0">
              <a:solidFill>
                <a:schemeClr val="bg1"/>
              </a:solidFill>
            </a:endParaRPr>
          </a:p>
        </p:txBody>
      </p:sp>
      <p:sp>
        <p:nvSpPr>
          <p:cNvPr id="7" name="Rectangle 6"/>
          <p:cNvSpPr/>
          <p:nvPr/>
        </p:nvSpPr>
        <p:spPr>
          <a:xfrm>
            <a:off x="6545580" y="1600200"/>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Unrestricted Contributions</a:t>
            </a:r>
            <a:endParaRPr lang="en-US" dirty="0">
              <a:solidFill>
                <a:schemeClr val="bg1"/>
              </a:solidFill>
            </a:endParaRPr>
          </a:p>
        </p:txBody>
      </p:sp>
      <p:sp>
        <p:nvSpPr>
          <p:cNvPr id="5" name="TextBox 4"/>
          <p:cNvSpPr txBox="1"/>
          <p:nvPr/>
        </p:nvSpPr>
        <p:spPr>
          <a:xfrm>
            <a:off x="561814" y="2819400"/>
            <a:ext cx="2362200" cy="2462213"/>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All contributions received that are not expendable, must be held in perpetuity. </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smtClean="0"/>
              <a:t>Can not use principal but can use the investment earnings.</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smtClean="0"/>
              <a:t>Endowment is an example</a:t>
            </a:r>
            <a:endParaRPr lang="en-US" sz="1400" dirty="0"/>
          </a:p>
        </p:txBody>
      </p:sp>
      <p:sp>
        <p:nvSpPr>
          <p:cNvPr id="9" name="TextBox 8"/>
          <p:cNvSpPr txBox="1"/>
          <p:nvPr/>
        </p:nvSpPr>
        <p:spPr>
          <a:xfrm>
            <a:off x="3344147" y="2819400"/>
            <a:ext cx="2362200" cy="2031325"/>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All contributions received  with donor-imposed restrictions that limit the use of the funds.</a:t>
            </a:r>
          </a:p>
          <a:p>
            <a:pPr marL="285750" indent="-285750">
              <a:buFont typeface="Wingdings" panose="05000000000000000000" pitchFamily="2" charset="2"/>
              <a:buChar char="Ø"/>
            </a:pPr>
            <a:endParaRPr lang="en-US" sz="1400" dirty="0"/>
          </a:p>
          <a:p>
            <a:pPr marL="285750" indent="-285750">
              <a:buFont typeface="Wingdings" panose="05000000000000000000" pitchFamily="2" charset="2"/>
              <a:buChar char="Ø"/>
            </a:pPr>
            <a:r>
              <a:rPr lang="en-US" sz="1400" dirty="0" smtClean="0"/>
              <a:t>Restricted for particular projects or time restricted for using funds in a certain time period</a:t>
            </a:r>
            <a:endParaRPr lang="en-US" sz="1400" dirty="0"/>
          </a:p>
        </p:txBody>
      </p:sp>
      <p:sp>
        <p:nvSpPr>
          <p:cNvPr id="10" name="TextBox 9"/>
          <p:cNvSpPr txBox="1"/>
          <p:nvPr/>
        </p:nvSpPr>
        <p:spPr>
          <a:xfrm>
            <a:off x="6126480" y="2819400"/>
            <a:ext cx="2362200" cy="1600438"/>
          </a:xfrm>
          <a:prstGeom prst="rect">
            <a:avLst/>
          </a:prstGeom>
          <a:noFill/>
        </p:spPr>
        <p:txBody>
          <a:bodyPr wrap="square" rtlCol="0">
            <a:spAutoFit/>
          </a:bodyPr>
          <a:lstStyle/>
          <a:p>
            <a:pPr marL="285750" indent="-285750">
              <a:buFont typeface="Wingdings" panose="05000000000000000000" pitchFamily="2" charset="2"/>
              <a:buChar char="Ø"/>
            </a:pPr>
            <a:r>
              <a:rPr lang="en-US" sz="1400" dirty="0" smtClean="0"/>
              <a:t>Contributions not specified for a particular use by the donor and/or board designated restrictions.</a:t>
            </a:r>
          </a:p>
          <a:p>
            <a:endParaRPr lang="en-US" sz="1400" dirty="0" smtClean="0"/>
          </a:p>
          <a:p>
            <a:endParaRPr lang="en-US" sz="1400" dirty="0" smtClean="0"/>
          </a:p>
        </p:txBody>
      </p:sp>
      <p:sp>
        <p:nvSpPr>
          <p:cNvPr id="3" name="TextBox 2"/>
          <p:cNvSpPr txBox="1"/>
          <p:nvPr/>
        </p:nvSpPr>
        <p:spPr>
          <a:xfrm>
            <a:off x="561814" y="5281613"/>
            <a:ext cx="8124986" cy="954107"/>
          </a:xfrm>
          <a:prstGeom prst="rect">
            <a:avLst/>
          </a:prstGeom>
          <a:noFill/>
          <a:ln>
            <a:solidFill>
              <a:srgbClr val="0070C0"/>
            </a:solidFill>
          </a:ln>
        </p:spPr>
        <p:txBody>
          <a:bodyPr wrap="square" rtlCol="0">
            <a:spAutoFit/>
          </a:bodyPr>
          <a:lstStyle/>
          <a:p>
            <a:r>
              <a:rPr lang="en-US" sz="1400" dirty="0" smtClean="0"/>
              <a:t>The Statement of Financial Position (Balance Sheet) is known as Net Assets and Owner’s Equity.  Net Assets is the “profit” or “loss” from the organizations Statement of Activities (Income Statement).  Net assets are classified and recorded as: Unrestricted, Temporarily Restricted and/or Permanently Restricted based on the terms of the donor/funder.</a:t>
            </a:r>
            <a:endParaRPr lang="en-US" sz="1400" dirty="0"/>
          </a:p>
        </p:txBody>
      </p:sp>
    </p:spTree>
    <p:extLst>
      <p:ext uri="{BB962C8B-B14F-4D97-AF65-F5344CB8AC3E}">
        <p14:creationId xmlns:p14="http://schemas.microsoft.com/office/powerpoint/2010/main" val="405743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lstStyle/>
          <a:p>
            <a:r>
              <a:rPr lang="en-US" dirty="0" smtClean="0"/>
              <a:t>Implications for Pathways</a:t>
            </a:r>
            <a:endParaRPr lang="en-US" dirty="0"/>
          </a:p>
        </p:txBody>
      </p:sp>
      <p:sp>
        <p:nvSpPr>
          <p:cNvPr id="3" name="Content Placeholder 2"/>
          <p:cNvSpPr>
            <a:spLocks noGrp="1"/>
          </p:cNvSpPr>
          <p:nvPr>
            <p:ph idx="1"/>
          </p:nvPr>
        </p:nvSpPr>
        <p:spPr>
          <a:xfrm>
            <a:off x="461011" y="1828800"/>
            <a:ext cx="8229600" cy="4525963"/>
          </a:xfrm>
        </p:spPr>
        <p:txBody>
          <a:bodyPr>
            <a:normAutofit fontScale="85000" lnSpcReduction="20000"/>
          </a:bodyPr>
          <a:lstStyle/>
          <a:p>
            <a:pPr>
              <a:buFont typeface="Wingdings" panose="05000000000000000000" pitchFamily="2" charset="2"/>
              <a:buChar char="Ø"/>
            </a:pPr>
            <a:r>
              <a:rPr lang="en-US" dirty="0" smtClean="0"/>
              <a:t>Unrestricted  Funding most desired and generally comes from individual donors and corporate sponsors in bits and pieces through Help the Homeless Walk, families and friends of Pathways and Steps to Pathways Breakfast.  </a:t>
            </a:r>
          </a:p>
          <a:p>
            <a:pPr lvl="1">
              <a:buFont typeface="Wingdings" panose="05000000000000000000" pitchFamily="2" charset="2"/>
              <a:buChar char="Ø"/>
            </a:pPr>
            <a:r>
              <a:rPr lang="en-US" dirty="0" smtClean="0"/>
              <a:t>Optimal for long-term needs and for operational expenses</a:t>
            </a:r>
          </a:p>
          <a:p>
            <a:pPr>
              <a:buFont typeface="Wingdings" panose="05000000000000000000" pitchFamily="2" charset="2"/>
              <a:buChar char="Ø"/>
            </a:pPr>
            <a:r>
              <a:rPr lang="en-US" dirty="0" smtClean="0"/>
              <a:t>Temporarily Restricted Funding comes in grants and donations of varying sizes from foundations, corporate grantees, Holiday Wish List, donor restricted funds, government grants and major gifts from individuals. </a:t>
            </a:r>
          </a:p>
          <a:p>
            <a:pPr lvl="1">
              <a:buFont typeface="Wingdings" panose="05000000000000000000" pitchFamily="2" charset="2"/>
              <a:buChar char="Ø"/>
            </a:pPr>
            <a:r>
              <a:rPr lang="en-US" dirty="0" smtClean="0"/>
              <a:t>Optimal for short-term, one-time program/project need </a:t>
            </a:r>
          </a:p>
          <a:p>
            <a:pPr>
              <a:buFont typeface="Wingdings" panose="05000000000000000000" pitchFamily="2" charset="2"/>
              <a:buChar char="Ø"/>
            </a:pPr>
            <a:r>
              <a:rPr lang="en-US" dirty="0" smtClean="0"/>
              <a:t>Currently have no permanently restricted funding</a:t>
            </a:r>
          </a:p>
          <a:p>
            <a:pPr>
              <a:buFont typeface="Wingdings" panose="05000000000000000000" pitchFamily="2" charset="2"/>
              <a:buChar char="Ø"/>
            </a:pP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7037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normAutofit fontScale="90000"/>
          </a:bodyPr>
          <a:lstStyle/>
          <a:p>
            <a:r>
              <a:rPr lang="en-US" dirty="0" smtClean="0"/>
              <a:t>The Board’s Role in Fundraising </a:t>
            </a:r>
            <a:endParaRPr lang="en-US" dirty="0"/>
          </a:p>
        </p:txBody>
      </p:sp>
      <p:sp>
        <p:nvSpPr>
          <p:cNvPr id="3" name="Content Placeholder 2"/>
          <p:cNvSpPr>
            <a:spLocks noGrp="1"/>
          </p:cNvSpPr>
          <p:nvPr>
            <p:ph idx="1"/>
          </p:nvPr>
        </p:nvSpPr>
        <p:spPr>
          <a:xfrm>
            <a:off x="457201" y="1447800"/>
            <a:ext cx="8229600" cy="4906963"/>
          </a:xfrm>
        </p:spPr>
        <p:txBody>
          <a:bodyPr>
            <a:normAutofit fontScale="55000" lnSpcReduction="20000"/>
          </a:bodyPr>
          <a:lstStyle/>
          <a:p>
            <a:pPr marL="0" indent="0">
              <a:buNone/>
            </a:pPr>
            <a:r>
              <a:rPr lang="en-US" dirty="0" smtClean="0"/>
              <a:t>According to the </a:t>
            </a:r>
            <a:r>
              <a:rPr lang="en-US" i="1" u="sng" dirty="0" smtClean="0"/>
              <a:t>Washington Business Journal </a:t>
            </a:r>
            <a:r>
              <a:rPr lang="en-US" dirty="0" smtClean="0"/>
              <a:t>article sent out in the board packet, the board should:</a:t>
            </a:r>
          </a:p>
          <a:p>
            <a:pPr marL="0" indent="0">
              <a:buNone/>
            </a:pPr>
            <a:endParaRPr lang="en-US" dirty="0" smtClean="0"/>
          </a:p>
          <a:p>
            <a:pPr>
              <a:buFont typeface="Wingdings" panose="05000000000000000000" pitchFamily="2" charset="2"/>
              <a:buChar char="Ø"/>
            </a:pPr>
            <a:r>
              <a:rPr lang="en-US" sz="3800" dirty="0" smtClean="0"/>
              <a:t>Know their first responsibility is to make a leadership gift</a:t>
            </a:r>
          </a:p>
          <a:p>
            <a:pPr lvl="1">
              <a:buFont typeface="Wingdings" panose="05000000000000000000" pitchFamily="2" charset="2"/>
              <a:buChar char="Ø"/>
            </a:pPr>
            <a:r>
              <a:rPr lang="en-US" dirty="0" smtClean="0"/>
              <a:t>FY15 – 11 board members contributed a total of $14,210; Average </a:t>
            </a:r>
            <a:r>
              <a:rPr lang="en-US" dirty="0"/>
              <a:t>$</a:t>
            </a:r>
            <a:r>
              <a:rPr lang="en-US" dirty="0" smtClean="0"/>
              <a:t>1,291;  </a:t>
            </a:r>
            <a:r>
              <a:rPr lang="en-US" dirty="0"/>
              <a:t>Range </a:t>
            </a:r>
            <a:r>
              <a:rPr lang="en-US" dirty="0" smtClean="0"/>
              <a:t>$</a:t>
            </a:r>
            <a:r>
              <a:rPr lang="en-US" dirty="0"/>
              <a:t>30 to $5,450 – Five gave $1,000 or more </a:t>
            </a:r>
          </a:p>
          <a:p>
            <a:pPr lvl="1">
              <a:buFont typeface="Wingdings" panose="05000000000000000000" pitchFamily="2" charset="2"/>
              <a:buChar char="Ø"/>
            </a:pPr>
            <a:r>
              <a:rPr lang="en-US" dirty="0"/>
              <a:t>FY16 YTD – </a:t>
            </a:r>
            <a:r>
              <a:rPr lang="en-US" dirty="0" smtClean="0"/>
              <a:t>10 board members contributed a total  of $11,448; Average </a:t>
            </a:r>
            <a:r>
              <a:rPr lang="en-US" dirty="0"/>
              <a:t>$</a:t>
            </a:r>
            <a:r>
              <a:rPr lang="en-US" dirty="0" smtClean="0"/>
              <a:t>1,145; Range $100 </a:t>
            </a:r>
            <a:r>
              <a:rPr lang="en-US" dirty="0"/>
              <a:t>to $5,000 – Five </a:t>
            </a:r>
            <a:r>
              <a:rPr lang="en-US" dirty="0" smtClean="0"/>
              <a:t>gave </a:t>
            </a:r>
            <a:r>
              <a:rPr lang="en-US" dirty="0"/>
              <a:t>between $400 and $500; four gave $1,000 or more so far </a:t>
            </a:r>
            <a:r>
              <a:rPr lang="en-US" dirty="0" smtClean="0"/>
              <a:t>this year</a:t>
            </a:r>
          </a:p>
          <a:p>
            <a:pPr marL="971550" lvl="1" indent="-457200">
              <a:buFont typeface="Wingdings" panose="05000000000000000000" pitchFamily="2" charset="2"/>
              <a:buChar char="Ø"/>
            </a:pPr>
            <a:endParaRPr lang="en-US" dirty="0" smtClean="0"/>
          </a:p>
          <a:p>
            <a:pPr>
              <a:buFont typeface="Wingdings" panose="05000000000000000000" pitchFamily="2" charset="2"/>
              <a:buChar char="Ø"/>
            </a:pPr>
            <a:r>
              <a:rPr lang="en-US" dirty="0" smtClean="0"/>
              <a:t>Understand the Executive Director role</a:t>
            </a:r>
          </a:p>
          <a:p>
            <a:pPr lvl="1">
              <a:buFont typeface="Wingdings" panose="05000000000000000000" pitchFamily="2" charset="2"/>
              <a:buChar char="Ø"/>
            </a:pPr>
            <a:r>
              <a:rPr lang="en-US" dirty="0" smtClean="0"/>
              <a:t>President and CEO very involved in Pathways </a:t>
            </a:r>
            <a:r>
              <a:rPr lang="en-US" dirty="0" smtClean="0"/>
              <a:t>development.  Lead </a:t>
            </a:r>
            <a:r>
              <a:rPr lang="en-US" dirty="0" smtClean="0"/>
              <a:t>on the government grant side and fully supportive meeting with major grantees on the contribution side.</a:t>
            </a:r>
          </a:p>
          <a:p>
            <a:pPr marL="971550" lvl="1" indent="-457200">
              <a:buFont typeface="Wingdings" panose="05000000000000000000" pitchFamily="2" charset="2"/>
              <a:buChar char="Ø"/>
            </a:pPr>
            <a:endParaRPr lang="en-US" dirty="0" smtClean="0"/>
          </a:p>
          <a:p>
            <a:pPr>
              <a:buFont typeface="Wingdings" panose="05000000000000000000" pitchFamily="2" charset="2"/>
              <a:buChar char="Ø"/>
            </a:pPr>
            <a:r>
              <a:rPr lang="en-US" dirty="0" smtClean="0"/>
              <a:t>Be familiar with the primary sources of revenue for your nonprofit </a:t>
            </a:r>
          </a:p>
          <a:p>
            <a:pPr lvl="1">
              <a:buFont typeface="Wingdings" panose="05000000000000000000" pitchFamily="2" charset="2"/>
              <a:buChar char="Ø"/>
            </a:pPr>
            <a:r>
              <a:rPr lang="en-US" dirty="0" smtClean="0"/>
              <a:t>Information available in the annual </a:t>
            </a:r>
            <a:r>
              <a:rPr lang="en-US" dirty="0" smtClean="0"/>
              <a:t>report and the January newsletter</a:t>
            </a:r>
          </a:p>
          <a:p>
            <a:pPr marL="971550" lvl="1" indent="-457200">
              <a:buFont typeface="Wingdings" panose="05000000000000000000" pitchFamily="2" charset="2"/>
              <a:buChar char="Ø"/>
            </a:pPr>
            <a:endParaRPr lang="en-US" dirty="0" smtClean="0"/>
          </a:p>
          <a:p>
            <a:pPr>
              <a:buFont typeface="Wingdings" panose="05000000000000000000" pitchFamily="2" charset="2"/>
              <a:buChar char="Ø"/>
            </a:pPr>
            <a:r>
              <a:rPr lang="en-US" dirty="0" smtClean="0"/>
              <a:t>Realize golf tournaments and galas are not the most effective ways to raise money</a:t>
            </a:r>
          </a:p>
          <a:p>
            <a:pPr lvl="1">
              <a:buFont typeface="Wingdings" panose="05000000000000000000" pitchFamily="2" charset="2"/>
              <a:buChar char="Ø"/>
            </a:pPr>
            <a:r>
              <a:rPr lang="en-US" dirty="0" smtClean="0"/>
              <a:t>Face-to-face major gift solicitation is the most cost-effective and efficient</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1105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normAutofit/>
          </a:bodyPr>
          <a:lstStyle/>
          <a:p>
            <a:r>
              <a:rPr lang="en-US" dirty="0" smtClean="0"/>
              <a:t>Where we want to be</a:t>
            </a:r>
            <a:endParaRPr lang="en-US" dirty="0"/>
          </a:p>
        </p:txBody>
      </p:sp>
      <p:sp>
        <p:nvSpPr>
          <p:cNvPr id="3" name="Content Placeholder 2"/>
          <p:cNvSpPr>
            <a:spLocks noGrp="1"/>
          </p:cNvSpPr>
          <p:nvPr>
            <p:ph idx="1"/>
          </p:nvPr>
        </p:nvSpPr>
        <p:spPr>
          <a:xfrm>
            <a:off x="467711" y="2133600"/>
            <a:ext cx="8229600" cy="4906963"/>
          </a:xfrm>
        </p:spPr>
        <p:txBody>
          <a:bodyPr>
            <a:normAutofit/>
          </a:bodyPr>
          <a:lstStyle/>
          <a:p>
            <a:pPr marL="0" indent="0">
              <a:buNone/>
            </a:pPr>
            <a:r>
              <a:rPr lang="en-US" dirty="0" smtClean="0"/>
              <a:t>Overall objective:  Continue to grow the revenue of the agency to meet the growing need while  further diversifying the revenue sources by intentionally seeking funding that furthers the goals set out in the strategic plan.</a:t>
            </a:r>
          </a:p>
          <a:p>
            <a:pPr marL="457200" lvl="1" indent="0">
              <a:buNone/>
            </a:pP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3221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normAutofit/>
          </a:bodyPr>
          <a:lstStyle/>
          <a:p>
            <a:r>
              <a:rPr lang="en-US" dirty="0" smtClean="0"/>
              <a:t>Let’s look at the numbers</a:t>
            </a:r>
            <a:endParaRPr lang="en-US" dirty="0"/>
          </a:p>
        </p:txBody>
      </p:sp>
      <p:sp>
        <p:nvSpPr>
          <p:cNvPr id="3" name="Content Placeholder 2"/>
          <p:cNvSpPr>
            <a:spLocks noGrp="1"/>
          </p:cNvSpPr>
          <p:nvPr>
            <p:ph idx="1"/>
          </p:nvPr>
        </p:nvSpPr>
        <p:spPr>
          <a:xfrm>
            <a:off x="223757" y="2743200"/>
            <a:ext cx="3581400" cy="3581400"/>
          </a:xfrm>
        </p:spPr>
        <p:txBody>
          <a:bodyPr>
            <a:normAutofit fontScale="70000" lnSpcReduction="20000"/>
          </a:bodyPr>
          <a:lstStyle/>
          <a:p>
            <a:pPr lvl="1">
              <a:buFont typeface="Wingdings" panose="05000000000000000000" pitchFamily="2" charset="2"/>
              <a:buChar char="Ø"/>
            </a:pPr>
            <a:r>
              <a:rPr lang="en-US" dirty="0" smtClean="0"/>
              <a:t>83</a:t>
            </a:r>
            <a:r>
              <a:rPr lang="en-US" dirty="0"/>
              <a:t>% from government fees and </a:t>
            </a:r>
            <a:r>
              <a:rPr lang="en-US" dirty="0" smtClean="0"/>
              <a:t>grants ($8.5 mm)</a:t>
            </a:r>
          </a:p>
          <a:p>
            <a:pPr marL="457200" lvl="1" indent="0">
              <a:buNone/>
            </a:pPr>
            <a:endParaRPr lang="en-US" dirty="0"/>
          </a:p>
          <a:p>
            <a:pPr lvl="1">
              <a:buFont typeface="Wingdings" panose="05000000000000000000" pitchFamily="2" charset="2"/>
              <a:buChar char="Ø"/>
            </a:pPr>
            <a:r>
              <a:rPr lang="en-US" dirty="0"/>
              <a:t>13% from fees and </a:t>
            </a:r>
            <a:r>
              <a:rPr lang="en-US" dirty="0" smtClean="0"/>
              <a:t>rents ($1.3 mm)</a:t>
            </a:r>
          </a:p>
          <a:p>
            <a:pPr marL="457200" lvl="1" indent="0">
              <a:buNone/>
            </a:pPr>
            <a:endParaRPr lang="en-US" dirty="0"/>
          </a:p>
          <a:p>
            <a:pPr lvl="1">
              <a:buFont typeface="Wingdings" panose="05000000000000000000" pitchFamily="2" charset="2"/>
              <a:buChar char="Ø"/>
            </a:pPr>
            <a:r>
              <a:rPr lang="en-US" dirty="0"/>
              <a:t>3% from </a:t>
            </a:r>
            <a:r>
              <a:rPr lang="en-US" dirty="0" smtClean="0"/>
              <a:t>contributions ($300K)</a:t>
            </a:r>
          </a:p>
          <a:p>
            <a:pPr marL="457200" lvl="1" indent="0">
              <a:buNone/>
            </a:pPr>
            <a:endParaRPr lang="en-US" dirty="0" smtClean="0"/>
          </a:p>
          <a:p>
            <a:pPr lvl="1">
              <a:buFont typeface="Wingdings" panose="05000000000000000000" pitchFamily="2" charset="2"/>
              <a:buChar char="Ø"/>
            </a:pPr>
            <a:r>
              <a:rPr lang="en-US" dirty="0" smtClean="0"/>
              <a:t>1% dividends and sub-lease income ($50K)</a:t>
            </a:r>
            <a:endParaRPr lang="en-US" dirty="0"/>
          </a:p>
          <a:p>
            <a:pPr marL="457200" lvl="1" indent="0">
              <a:buNone/>
            </a:pP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980914" y="1600200"/>
            <a:ext cx="206708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Current Diversification</a:t>
            </a:r>
          </a:p>
          <a:p>
            <a:pPr algn="ctr"/>
            <a:r>
              <a:rPr lang="en-US" dirty="0" smtClean="0">
                <a:solidFill>
                  <a:schemeClr val="bg1"/>
                </a:solidFill>
              </a:rPr>
              <a:t>FY15</a:t>
            </a:r>
            <a:endParaRPr lang="en-US" dirty="0">
              <a:solidFill>
                <a:schemeClr val="bg1"/>
              </a:solidFill>
            </a:endParaRPr>
          </a:p>
        </p:txBody>
      </p:sp>
      <p:sp>
        <p:nvSpPr>
          <p:cNvPr id="6" name="Rectangle 5"/>
          <p:cNvSpPr/>
          <p:nvPr/>
        </p:nvSpPr>
        <p:spPr>
          <a:xfrm>
            <a:off x="5486400" y="1600200"/>
            <a:ext cx="206708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Desired Diversification By FY20</a:t>
            </a:r>
            <a:endParaRPr lang="en-US" dirty="0">
              <a:solidFill>
                <a:schemeClr val="bg1"/>
              </a:solidFill>
            </a:endParaRPr>
          </a:p>
        </p:txBody>
      </p:sp>
      <p:sp>
        <p:nvSpPr>
          <p:cNvPr id="7" name="Content Placeholder 2"/>
          <p:cNvSpPr txBox="1">
            <a:spLocks/>
          </p:cNvSpPr>
          <p:nvPr/>
        </p:nvSpPr>
        <p:spPr>
          <a:xfrm>
            <a:off x="4729243" y="2743200"/>
            <a:ext cx="3581400" cy="3306763"/>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buFont typeface="Wingdings" panose="05000000000000000000" pitchFamily="2" charset="2"/>
              <a:buChar char="Ø"/>
            </a:pPr>
            <a:r>
              <a:rPr lang="en-US" dirty="0" smtClean="0"/>
              <a:t>80% from government fees and grants</a:t>
            </a:r>
          </a:p>
          <a:p>
            <a:pPr marL="457200" lvl="1" indent="0">
              <a:buFont typeface="Arial" panose="020B0604020202020204" pitchFamily="34" charset="0"/>
              <a:buNone/>
            </a:pPr>
            <a:endParaRPr lang="en-US" dirty="0" smtClean="0"/>
          </a:p>
          <a:p>
            <a:pPr lvl="1">
              <a:buFont typeface="Wingdings" panose="05000000000000000000" pitchFamily="2" charset="2"/>
              <a:buChar char="Ø"/>
            </a:pPr>
            <a:r>
              <a:rPr lang="en-US" dirty="0" smtClean="0"/>
              <a:t>14% from fees and rents</a:t>
            </a:r>
          </a:p>
          <a:p>
            <a:pPr marL="457200" lvl="1" indent="0">
              <a:buFont typeface="Arial" panose="020B0604020202020204" pitchFamily="34" charset="0"/>
              <a:buNone/>
            </a:pPr>
            <a:endParaRPr lang="en-US" dirty="0" smtClean="0"/>
          </a:p>
          <a:p>
            <a:pPr lvl="1">
              <a:buFont typeface="Wingdings" panose="05000000000000000000" pitchFamily="2" charset="2"/>
              <a:buChar char="Ø"/>
            </a:pPr>
            <a:r>
              <a:rPr lang="en-US" dirty="0" smtClean="0"/>
              <a:t>5% from contributions</a:t>
            </a:r>
          </a:p>
          <a:p>
            <a:pPr marL="457200" lvl="1" indent="0">
              <a:buFont typeface="Arial" panose="020B0604020202020204" pitchFamily="34" charset="0"/>
              <a:buNone/>
            </a:pPr>
            <a:endParaRPr lang="en-US" dirty="0" smtClean="0"/>
          </a:p>
          <a:p>
            <a:pPr lvl="1">
              <a:buFont typeface="Wingdings" panose="05000000000000000000" pitchFamily="2" charset="2"/>
              <a:buChar char="Ø"/>
            </a:pPr>
            <a:r>
              <a:rPr lang="en-US" dirty="0" smtClean="0"/>
              <a:t>1% dividends and sub-lease income</a:t>
            </a:r>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3480091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638"/>
            <a:ext cx="6629400" cy="1143000"/>
          </a:xfrm>
        </p:spPr>
        <p:txBody>
          <a:bodyPr>
            <a:normAutofit fontScale="90000"/>
          </a:bodyPr>
          <a:lstStyle/>
          <a:p>
            <a:r>
              <a:rPr lang="en-US" dirty="0" smtClean="0"/>
              <a:t>What can we do this year to get started?</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1" y="76200"/>
            <a:ext cx="1285713"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09600" y="1676400"/>
            <a:ext cx="8153400" cy="5693866"/>
          </a:xfrm>
          <a:prstGeom prst="rect">
            <a:avLst/>
          </a:prstGeom>
          <a:noFill/>
        </p:spPr>
        <p:txBody>
          <a:bodyPr wrap="square" rtlCol="0">
            <a:spAutoFit/>
          </a:bodyPr>
          <a:lstStyle/>
          <a:p>
            <a:pPr marL="285750" indent="-285750">
              <a:buFont typeface="Wingdings" panose="05000000000000000000" pitchFamily="2" charset="2"/>
              <a:buChar char="Ø"/>
            </a:pPr>
            <a:r>
              <a:rPr lang="en-US" sz="2000" dirty="0" smtClean="0"/>
              <a:t>Connect Pathways with grant opportunities through corporate and/or foundation connections</a:t>
            </a:r>
          </a:p>
          <a:p>
            <a:pPr marL="742950" lvl="1" indent="-285750">
              <a:buFont typeface="Wingdings" panose="05000000000000000000" pitchFamily="2" charset="2"/>
              <a:buChar char="Ø"/>
            </a:pPr>
            <a:r>
              <a:rPr lang="en-US" dirty="0" smtClean="0"/>
              <a:t>For example, you, your spouse or a friend </a:t>
            </a:r>
            <a:r>
              <a:rPr lang="en-US" dirty="0" smtClean="0"/>
              <a:t>may work </a:t>
            </a:r>
            <a:r>
              <a:rPr lang="en-US" dirty="0" smtClean="0"/>
              <a:t>for a company with a corporate giving group or foundation?  </a:t>
            </a:r>
            <a:r>
              <a:rPr lang="en-US" dirty="0" smtClean="0"/>
              <a:t>Set up a lunch or coffee date with the head </a:t>
            </a:r>
            <a:r>
              <a:rPr lang="en-US" dirty="0" smtClean="0"/>
              <a:t>of that group for lunch and ask how to get your organization connected</a:t>
            </a:r>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r>
              <a:rPr lang="en-US" sz="2000" dirty="0" smtClean="0"/>
              <a:t>Bring potential individual contributors to Steps to Pathways Breakfast and/or Steps to Pathways session</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smtClean="0"/>
              <a:t>Increase Board Help the Homeless Sponsorship from $5,000 to $10,000 annually</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smtClean="0"/>
              <a:t>Continue to recruit a broad array of skillsets to the board including members with connections to funding sources and a passion for the mission</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33025212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1115</Words>
  <Application>Microsoft Office PowerPoint</Application>
  <PresentationFormat>On-screen Show (4:3)</PresentationFormat>
  <Paragraphs>126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How Philanthropy Impacts the Bottom Line</vt:lpstr>
      <vt:lpstr>Goals for Presentation</vt:lpstr>
      <vt:lpstr>Types of Gifts</vt:lpstr>
      <vt:lpstr>Understanding Restricted Revenue</vt:lpstr>
      <vt:lpstr>Implications for Pathways</vt:lpstr>
      <vt:lpstr>The Board’s Role in Fundraising </vt:lpstr>
      <vt:lpstr>Where we want to be</vt:lpstr>
      <vt:lpstr>Let’s look at the numbers</vt:lpstr>
      <vt:lpstr>What can we do this year to get started?</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Philanthropy Impacts the Bottom Line</dc:title>
  <dc:creator>Anna</dc:creator>
  <cp:lastModifiedBy>Anna</cp:lastModifiedBy>
  <cp:revision>22</cp:revision>
  <cp:lastPrinted>2016-01-05T23:54:27Z</cp:lastPrinted>
  <dcterms:created xsi:type="dcterms:W3CDTF">2016-01-05T22:53:15Z</dcterms:created>
  <dcterms:modified xsi:type="dcterms:W3CDTF">2016-01-11T19:19:19Z</dcterms:modified>
</cp:coreProperties>
</file>