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4"/>
  </p:notesMasterIdLst>
  <p:handoutMasterIdLst>
    <p:handoutMasterId r:id="rId15"/>
  </p:handoutMasterIdLst>
  <p:sldIdLst>
    <p:sldId id="256" r:id="rId3"/>
    <p:sldId id="257" r:id="rId4"/>
    <p:sldId id="258" r:id="rId5"/>
    <p:sldId id="259" r:id="rId6"/>
    <p:sldId id="261" r:id="rId7"/>
    <p:sldId id="266" r:id="rId8"/>
    <p:sldId id="260" r:id="rId9"/>
    <p:sldId id="267" r:id="rId10"/>
    <p:sldId id="268" r:id="rId11"/>
    <p:sldId id="269" r:id="rId12"/>
    <p:sldId id="270" r:id="rId1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78551" autoAdjust="0"/>
  </p:normalViewPr>
  <p:slideViewPr>
    <p:cSldViewPr>
      <p:cViewPr>
        <p:scale>
          <a:sx n="70" d="100"/>
          <a:sy n="70" d="100"/>
        </p:scale>
        <p:origin x="-2730" y="-4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p>
        </p:txBody>
      </p:sp>
      <p:sp>
        <p:nvSpPr>
          <p:cNvPr id="1741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p>
        </p:txBody>
      </p:sp>
      <p:sp>
        <p:nvSpPr>
          <p:cNvPr id="1741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p>
        </p:txBody>
      </p:sp>
      <p:sp>
        <p:nvSpPr>
          <p:cNvPr id="1741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B86B488C-1273-4F46-A528-C4B9A09DBEDC}" type="slidenum">
              <a:rPr lang="en-US"/>
              <a:pPr/>
              <a:t>‹#›</a:t>
            </a:fld>
            <a:endParaRPr lang="en-US"/>
          </a:p>
        </p:txBody>
      </p:sp>
    </p:spTree>
    <p:extLst>
      <p:ext uri="{BB962C8B-B14F-4D97-AF65-F5344CB8AC3E}">
        <p14:creationId xmlns:p14="http://schemas.microsoft.com/office/powerpoint/2010/main" val="23335184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2" name="Rectangle 4"/>
          <p:cNvSpPr>
            <a:spLocks noGrp="1" noRot="1" noChangeAspect="1" noChangeArrowheads="1"/>
          </p:cNvSpPr>
          <p:nvPr>
            <p:ph type="sldImg" idx="2"/>
          </p:nvPr>
        </p:nvSpPr>
        <p:spPr bwMode="auto">
          <a:xfrm>
            <a:off x="1143000" y="685800"/>
            <a:ext cx="4572000" cy="3429000"/>
          </a:xfrm>
          <a:prstGeom prst="rect">
            <a:avLst/>
          </a:prstGeom>
          <a:noFill/>
          <a:ln w="12700" cap="sq">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6" name="Rectangle 8"/>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p>
        </p:txBody>
      </p:sp>
      <p:sp>
        <p:nvSpPr>
          <p:cNvPr id="2057" name="Rectangle 9"/>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p>
        </p:txBody>
      </p:sp>
      <p:sp>
        <p:nvSpPr>
          <p:cNvPr id="2058" name="Rectangle 10"/>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p>
        </p:txBody>
      </p:sp>
      <p:sp>
        <p:nvSpPr>
          <p:cNvPr id="2059" name="Rectangle 11"/>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CEC76FE6-18FF-4904-A79F-D11B604C1BF0}" type="slidenum">
              <a:rPr lang="en-US"/>
              <a:pPr/>
              <a:t>‹#›</a:t>
            </a:fld>
            <a:endParaRPr lang="en-US"/>
          </a:p>
        </p:txBody>
      </p:sp>
    </p:spTree>
    <p:extLst>
      <p:ext uri="{BB962C8B-B14F-4D97-AF65-F5344CB8AC3E}">
        <p14:creationId xmlns:p14="http://schemas.microsoft.com/office/powerpoint/2010/main" val="36240360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EC76FE6-18FF-4904-A79F-D11B604C1BF0}"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For lunch ‘n’ learns over the summer, the Board requested the option to attend via web conference. We will be able to offer this as an option.</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Board portals are now common for various projects. We have moved over from one login to individualized logins because it is best-practice (more security in locking someone out, being able to track logins, etc.)</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We will be creating individual logins for Board members shortly after this meeting.  Brian will give a brief overview of the Board Portal.</a:t>
            </a:r>
          </a:p>
        </p:txBody>
      </p:sp>
      <p:sp>
        <p:nvSpPr>
          <p:cNvPr id="4" name="Slide Number Placeholder 3"/>
          <p:cNvSpPr>
            <a:spLocks noGrp="1"/>
          </p:cNvSpPr>
          <p:nvPr>
            <p:ph type="sldNum" sz="quarter" idx="10"/>
          </p:nvPr>
        </p:nvSpPr>
        <p:spPr/>
        <p:txBody>
          <a:bodyPr/>
          <a:lstStyle/>
          <a:p>
            <a:fld id="{CEC76FE6-18FF-4904-A79F-D11B604C1BF0}"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5 years ago,</a:t>
            </a:r>
            <a:r>
              <a:rPr lang="en-US" baseline="0" dirty="0" smtClean="0"/>
              <a:t> many Pathways employees were working with 10 year old computers, and juggling piles of papers and charts.  Essential staff often carried pagers in addition to cell phones.</a:t>
            </a:r>
          </a:p>
          <a:p>
            <a:endParaRPr lang="en-US" baseline="0" dirty="0" smtClean="0"/>
          </a:p>
          <a:p>
            <a:r>
              <a:rPr lang="en-US" baseline="0" dirty="0" smtClean="0"/>
              <a:t>After the Board made IT a priority, we were able to move forward with Credible, </a:t>
            </a:r>
            <a:r>
              <a:rPr lang="en-US" baseline="0" dirty="0" err="1" smtClean="0"/>
              <a:t>Abila</a:t>
            </a:r>
            <a:r>
              <a:rPr lang="en-US" baseline="0" dirty="0" smtClean="0"/>
              <a:t>/SAGE, and providing staff with the equipment they needed to do their jobs.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EC76FE6-18FF-4904-A79F-D11B604C1BF0}"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Pathway Homes has been able</a:t>
            </a:r>
            <a:r>
              <a:rPr lang="en-US" baseline="0" dirty="0" smtClean="0"/>
              <a:t> to adopt several cloud-based technologies that enable the agency to function better and more efficiently.</a:t>
            </a:r>
          </a:p>
          <a:p>
            <a:endParaRPr lang="en-US" baseline="0" dirty="0" smtClean="0"/>
          </a:p>
          <a:p>
            <a:r>
              <a:rPr lang="en-US" baseline="0" dirty="0" smtClean="0"/>
              <a:t>Credible is our electronic health record system designed specifically for behavioral healthcare.  </a:t>
            </a:r>
            <a:r>
              <a:rPr lang="en-US" baseline="0" dirty="0" err="1" smtClean="0"/>
              <a:t>Abila</a:t>
            </a:r>
            <a:r>
              <a:rPr lang="en-US" baseline="0" dirty="0" smtClean="0"/>
              <a:t> is funding software geared toward non-profits.</a:t>
            </a:r>
          </a:p>
          <a:p>
            <a:r>
              <a:rPr lang="en-US" baseline="0" dirty="0" smtClean="0"/>
              <a:t>Broadview Networks is a voice over </a:t>
            </a:r>
            <a:r>
              <a:rPr lang="en-US" baseline="0" dirty="0" err="1" smtClean="0"/>
              <a:t>ip</a:t>
            </a:r>
            <a:r>
              <a:rPr lang="en-US" baseline="0" dirty="0" smtClean="0"/>
              <a:t> phone system that provides phone systems not only for the administrative office, but also the Russell Road assisted living facility and the Florida office.</a:t>
            </a:r>
          </a:p>
          <a:p>
            <a:r>
              <a:rPr lang="en-US" baseline="0" dirty="0" smtClean="0"/>
              <a:t>BOX.com is HIPAA compliant cloud-based file storage.</a:t>
            </a:r>
          </a:p>
          <a:p>
            <a:r>
              <a:rPr lang="en-US" baseline="0" dirty="0" smtClean="0"/>
              <a:t>Relias Learning Management System is online training platform</a:t>
            </a:r>
            <a:r>
              <a:rPr lang="en-US" baseline="0" dirty="0" smtClean="0"/>
              <a:t>.</a:t>
            </a:r>
          </a:p>
          <a:p>
            <a:endParaRPr lang="en-US" baseline="0" dirty="0" smtClean="0"/>
          </a:p>
          <a:p>
            <a:r>
              <a:rPr lang="en-US" baseline="0" dirty="0" smtClean="0"/>
              <a:t>Kastle systems installed electronic locking mechanisms on the 3 non-primary doors in our office. Helps to be able to monitor security and prevent back-entrances. All staff in the office and MHC IIs in the field have been provided with key fobs for access.</a:t>
            </a:r>
            <a:endParaRPr lang="en-US" baseline="0" dirty="0" smtClean="0"/>
          </a:p>
        </p:txBody>
      </p:sp>
      <p:sp>
        <p:nvSpPr>
          <p:cNvPr id="4" name="Slide Number Placeholder 3"/>
          <p:cNvSpPr>
            <a:spLocks noGrp="1"/>
          </p:cNvSpPr>
          <p:nvPr>
            <p:ph type="sldNum" sz="quarter" idx="10"/>
          </p:nvPr>
        </p:nvSpPr>
        <p:spPr/>
        <p:txBody>
          <a:bodyPr/>
          <a:lstStyle/>
          <a:p>
            <a:fld id="{CEC76FE6-18FF-4904-A79F-D11B604C1BF0}"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Previous</a:t>
            </a:r>
            <a:r>
              <a:rPr lang="en-US" baseline="0" dirty="0" smtClean="0"/>
              <a:t> system was hosted within the building and did not allow for direct dialing or remote access to the routing structure.</a:t>
            </a:r>
          </a:p>
          <a:p>
            <a:r>
              <a:rPr lang="en-US" baseline="0" dirty="0" smtClean="0"/>
              <a:t>Broadview allows us to control call routing remotely (better communication during emergencies or weather-related closings).</a:t>
            </a:r>
          </a:p>
          <a:p>
            <a:r>
              <a:rPr lang="en-US" baseline="0" dirty="0" smtClean="0"/>
              <a:t>When power is out in the building, phone system is hosted elsewhere and can collect voicemail. Extended outages could be re-routed to cell phones, or other phone number within the agency = better disaster-preparedness.</a:t>
            </a:r>
          </a:p>
          <a:p>
            <a:r>
              <a:rPr lang="en-US" baseline="0" dirty="0" smtClean="0"/>
              <a:t>Ease of use = closer communication with Russell Road and Florida offices (extension dial)</a:t>
            </a:r>
          </a:p>
          <a:p>
            <a:r>
              <a:rPr lang="en-US" baseline="0" dirty="0" smtClean="0"/>
              <a:t>Ability to identify incoming calls/numbers (Russell Road incident) even when not at the office.</a:t>
            </a:r>
            <a:endParaRPr lang="en-US" dirty="0"/>
          </a:p>
        </p:txBody>
      </p:sp>
      <p:sp>
        <p:nvSpPr>
          <p:cNvPr id="4" name="Slide Number Placeholder 3"/>
          <p:cNvSpPr>
            <a:spLocks noGrp="1"/>
          </p:cNvSpPr>
          <p:nvPr>
            <p:ph type="sldNum" sz="quarter" idx="10"/>
          </p:nvPr>
        </p:nvSpPr>
        <p:spPr/>
        <p:txBody>
          <a:bodyPr/>
          <a:lstStyle/>
          <a:p>
            <a:fld id="{CEC76FE6-18FF-4904-A79F-D11B604C1BF0}"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Currently use BOX.com</a:t>
            </a:r>
            <a:r>
              <a:rPr lang="en-US" baseline="0" dirty="0" smtClean="0"/>
              <a:t> in various situations, including passing confidential information. Use Box.com to send documents too large to email.</a:t>
            </a:r>
            <a:endParaRPr lang="en-US" dirty="0" smtClean="0"/>
          </a:p>
          <a:p>
            <a:r>
              <a:rPr lang="en-US" baseline="0" dirty="0" smtClean="0"/>
              <a:t>Recently begun to use Box.com for team collaboration (compiling the newsletter).</a:t>
            </a:r>
          </a:p>
          <a:p>
            <a:r>
              <a:rPr lang="en-US" baseline="0" dirty="0" smtClean="0"/>
              <a:t>Prince William County sends/receives information about Russell Road residents through Box.com. We also use Box to help with </a:t>
            </a:r>
            <a:r>
              <a:rPr lang="en-US" baseline="0" dirty="0" err="1" smtClean="0"/>
              <a:t>teleworking</a:t>
            </a:r>
            <a:r>
              <a:rPr lang="en-US" baseline="0" dirty="0" smtClean="0"/>
              <a:t>, which wasn’t possible before Pathways made IT a priority.</a:t>
            </a:r>
          </a:p>
        </p:txBody>
      </p:sp>
      <p:sp>
        <p:nvSpPr>
          <p:cNvPr id="4" name="Slide Number Placeholder 3"/>
          <p:cNvSpPr>
            <a:spLocks noGrp="1"/>
          </p:cNvSpPr>
          <p:nvPr>
            <p:ph type="sldNum" sz="quarter" idx="10"/>
          </p:nvPr>
        </p:nvSpPr>
        <p:spPr/>
        <p:txBody>
          <a:bodyPr/>
          <a:lstStyle/>
          <a:p>
            <a:fld id="{CEC76FE6-18FF-4904-A79F-D11B604C1BF0}"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Web-based,</a:t>
            </a:r>
            <a:r>
              <a:rPr lang="en-US" baseline="0" dirty="0" smtClean="0"/>
              <a:t> so generally staff and auditors feel comfortable using the software. (CARF surveyors have appreciated ease of use). Training staff on the basics is not necessary since it works with links and buttons like any webpage.</a:t>
            </a:r>
          </a:p>
          <a:p>
            <a:endParaRPr lang="en-US" baseline="0" dirty="0" smtClean="0"/>
          </a:p>
          <a:p>
            <a:r>
              <a:rPr lang="en-US" baseline="0" dirty="0" smtClean="0"/>
              <a:t>Ability to </a:t>
            </a:r>
            <a:r>
              <a:rPr lang="en-US" baseline="0" dirty="0" err="1" smtClean="0"/>
              <a:t>telework</a:t>
            </a:r>
            <a:r>
              <a:rPr lang="en-US" baseline="0" dirty="0" smtClean="0"/>
              <a:t>. Staff could not previously easily complete this. Able to access information from anywhere with internet access. Provided with laptops, scanners, signature pads, etc.  Supported living staff equipped with </a:t>
            </a:r>
            <a:r>
              <a:rPr lang="en-US" baseline="0" dirty="0" err="1" smtClean="0"/>
              <a:t>iPhones</a:t>
            </a:r>
            <a:r>
              <a:rPr lang="en-US" baseline="0" dirty="0" smtClean="0"/>
              <a:t> to enable hotspot usage (internet access in consumer homes!)</a:t>
            </a:r>
          </a:p>
          <a:p>
            <a:endParaRPr lang="en-US" baseline="0" dirty="0" smtClean="0"/>
          </a:p>
          <a:p>
            <a:r>
              <a:rPr lang="en-US" baseline="0" dirty="0" smtClean="0"/>
              <a:t>Adaptability = able to mold the system to our needs. Changes are not a huge process as long as we train staff.</a:t>
            </a:r>
          </a:p>
          <a:p>
            <a:endParaRPr lang="en-US" baseline="0" dirty="0" smtClean="0"/>
          </a:p>
          <a:p>
            <a:r>
              <a:rPr lang="en-US" baseline="0" dirty="0" smtClean="0"/>
              <a:t>Information is held in one database, rather than multiple databases at once.</a:t>
            </a:r>
          </a:p>
          <a:p>
            <a:endParaRPr lang="en-US" baseline="0" dirty="0" smtClean="0"/>
          </a:p>
          <a:p>
            <a:r>
              <a:rPr lang="en-US" baseline="0" dirty="0" smtClean="0"/>
              <a:t>Credible Conference = savings of $2,250 by presenting two different topics at the Conference: </a:t>
            </a:r>
            <a:endParaRPr lang="en-US" dirty="0"/>
          </a:p>
        </p:txBody>
      </p:sp>
      <p:sp>
        <p:nvSpPr>
          <p:cNvPr id="4" name="Slide Number Placeholder 3"/>
          <p:cNvSpPr>
            <a:spLocks noGrp="1"/>
          </p:cNvSpPr>
          <p:nvPr>
            <p:ph type="sldNum" sz="quarter" idx="10"/>
          </p:nvPr>
        </p:nvSpPr>
        <p:spPr/>
        <p:txBody>
          <a:bodyPr/>
          <a:lstStyle/>
          <a:p>
            <a:fld id="{CEC76FE6-18FF-4904-A79F-D11B604C1BF0}"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Credible has</a:t>
            </a:r>
            <a:r>
              <a:rPr lang="en-US" baseline="0" dirty="0" smtClean="0"/>
              <a:t> allowed us to better report on outcomes by keeping information in one place.</a:t>
            </a:r>
          </a:p>
          <a:p>
            <a:r>
              <a:rPr lang="en-US" baseline="0" dirty="0" smtClean="0"/>
              <a:t>*robust reporting capabilities</a:t>
            </a:r>
          </a:p>
          <a:p>
            <a:r>
              <a:rPr lang="en-US" baseline="0" dirty="0" smtClean="0"/>
              <a:t>*flexibility of the system allows for better tracking of what WE need to track (using </a:t>
            </a:r>
            <a:r>
              <a:rPr lang="en-US" baseline="0" dirty="0" err="1" smtClean="0"/>
              <a:t>BedBoard</a:t>
            </a:r>
            <a:r>
              <a:rPr lang="en-US" baseline="0" dirty="0" smtClean="0"/>
              <a:t> to track vacancies, annual agency outcomes, etc.)</a:t>
            </a:r>
          </a:p>
          <a:p>
            <a:r>
              <a:rPr lang="en-US" baseline="0" dirty="0" smtClean="0"/>
              <a:t>*Collaboration within the agency (administrative certification share information with clinical staff)</a:t>
            </a:r>
          </a:p>
          <a:p>
            <a:r>
              <a:rPr lang="en-US" baseline="0" dirty="0" smtClean="0"/>
              <a:t>*communication among staff (instant messaging, etc.)</a:t>
            </a:r>
          </a:p>
          <a:p>
            <a:endParaRPr lang="en-US" baseline="0" dirty="0" smtClean="0"/>
          </a:p>
          <a:p>
            <a:r>
              <a:rPr lang="en-US" baseline="0" dirty="0" smtClean="0"/>
              <a:t>Invited to give two presentations at the Credible conference 2 weeks ago. Maximizing Credible – A Partner’s Story; Small Agency Best Practices</a:t>
            </a:r>
          </a:p>
        </p:txBody>
      </p:sp>
      <p:sp>
        <p:nvSpPr>
          <p:cNvPr id="4" name="Slide Number Placeholder 3"/>
          <p:cNvSpPr>
            <a:spLocks noGrp="1"/>
          </p:cNvSpPr>
          <p:nvPr>
            <p:ph type="sldNum" sz="quarter" idx="10"/>
          </p:nvPr>
        </p:nvSpPr>
        <p:spPr/>
        <p:txBody>
          <a:bodyPr/>
          <a:lstStyle/>
          <a:p>
            <a:fld id="{CEC76FE6-18FF-4904-A79F-D11B604C1BF0}"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In 2014</a:t>
            </a:r>
            <a:r>
              <a:rPr lang="en-US" sz="1200" baseline="0" dirty="0" smtClean="0"/>
              <a:t> </a:t>
            </a:r>
            <a:r>
              <a:rPr lang="en-US" sz="1200" dirty="0" smtClean="0"/>
              <a:t>we started transitioning our cable, voice and internet provider from residential accounts to business accounts.  We began the transition in order to have more control</a:t>
            </a:r>
            <a:r>
              <a:rPr lang="en-US" sz="1200" baseline="0" dirty="0" smtClean="0"/>
              <a:t> over our accounts and to eliminate legacy accounts created when the agency was much smaller.  In the process, clinical management team decided that the agency would no longer provide phone, cable or internet to residents of non-group homes. This is a recovery-based process since your landlord would not provide these utilities for you.</a:t>
            </a:r>
            <a:endParaRPr lang="en-US" sz="1200"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Transition is made after renegotiation and/or transfer from one service provider to the other</a:t>
            </a:r>
            <a:r>
              <a:rPr lang="en-US" sz="1200" baseline="0" dirty="0" smtClean="0"/>
              <a:t> (in order to get the best ‘deal’)</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CEC76FE6-18FF-4904-A79F-D11B604C1BF0}"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For lunch ‘n’ learns over the summer, the Board requested the option to attend via web conference. We will be able to offer this as an option.</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Board portals are now common for various projects. We have moved over from one login to individualized logins because it is best-practice (more security in locking someone out, being able to track logins, etc.)</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We will be creating individual logins for Board members shortly after this meeting.  Brian will give a brief overview of the Board Portal.</a:t>
            </a:r>
          </a:p>
        </p:txBody>
      </p:sp>
      <p:sp>
        <p:nvSpPr>
          <p:cNvPr id="4" name="Slide Number Placeholder 3"/>
          <p:cNvSpPr>
            <a:spLocks noGrp="1"/>
          </p:cNvSpPr>
          <p:nvPr>
            <p:ph type="sldNum" sz="quarter" idx="10"/>
          </p:nvPr>
        </p:nvSpPr>
        <p:spPr/>
        <p:txBody>
          <a:bodyPr/>
          <a:lstStyle/>
          <a:p>
            <a:fld id="{CEC76FE6-18FF-4904-A79F-D11B604C1BF0}"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104" name="Rectangle 32"/>
          <p:cNvSpPr>
            <a:spLocks noGrp="1" noChangeArrowheads="1"/>
          </p:cNvSpPr>
          <p:nvPr>
            <p:ph type="ctrTitle" sz="quarter"/>
          </p:nvPr>
        </p:nvSpPr>
        <p:spPr>
          <a:xfrm>
            <a:off x="2362200" y="1143000"/>
            <a:ext cx="5638800" cy="2438400"/>
          </a:xfrm>
        </p:spPr>
        <p:txBody>
          <a:bodyPr/>
          <a:lstStyle>
            <a:lvl1pPr>
              <a:defRPr sz="4400"/>
            </a:lvl1pPr>
          </a:lstStyle>
          <a:p>
            <a:pPr lvl="0"/>
            <a:r>
              <a:rPr lang="en-US" noProof="0" smtClean="0"/>
              <a:t>Click to edit Master title style</a:t>
            </a:r>
            <a:endParaRPr lang="en-US" noProof="0" dirty="0" smtClean="0"/>
          </a:p>
        </p:txBody>
      </p:sp>
      <p:sp>
        <p:nvSpPr>
          <p:cNvPr id="3105" name="Rectangle 33"/>
          <p:cNvSpPr>
            <a:spLocks noGrp="1" noChangeArrowheads="1"/>
          </p:cNvSpPr>
          <p:nvPr>
            <p:ph type="subTitle" sz="quarter" idx="1"/>
          </p:nvPr>
        </p:nvSpPr>
        <p:spPr>
          <a:xfrm>
            <a:off x="2667000" y="3886200"/>
            <a:ext cx="5334000" cy="1285875"/>
          </a:xfrm>
        </p:spPr>
        <p:txBody>
          <a:bodyPr/>
          <a:lstStyle>
            <a:lvl1pPr marL="0" indent="0">
              <a:buFont typeface="Wingdings" pitchFamily="2" charset="2"/>
              <a:buNone/>
              <a:defRPr sz="1800"/>
            </a:lvl1pPr>
          </a:lstStyle>
          <a:p>
            <a:pPr lvl="0"/>
            <a:r>
              <a:rPr lang="en-US" noProof="0" smtClean="0"/>
              <a:t>Click to edit Master subtitle style</a:t>
            </a:r>
            <a:endParaRPr lang="en-US" noProof="0" dirty="0" smtClean="0"/>
          </a:p>
        </p:txBody>
      </p:sp>
      <p:sp>
        <p:nvSpPr>
          <p:cNvPr id="3166" name="Rectangle 94"/>
          <p:cNvSpPr>
            <a:spLocks noGrp="1" noChangeArrowheads="1"/>
          </p:cNvSpPr>
          <p:nvPr>
            <p:ph type="dt" sz="quarter" idx="2"/>
          </p:nvPr>
        </p:nvSpPr>
        <p:spPr/>
        <p:txBody>
          <a:bodyPr/>
          <a:lstStyle>
            <a:lvl1pPr>
              <a:defRPr/>
            </a:lvl1pPr>
          </a:lstStyle>
          <a:p>
            <a:endParaRPr lang="en-US" dirty="0"/>
          </a:p>
        </p:txBody>
      </p:sp>
      <p:sp>
        <p:nvSpPr>
          <p:cNvPr id="3167" name="Rectangle 95"/>
          <p:cNvSpPr>
            <a:spLocks noGrp="1" noChangeArrowheads="1"/>
          </p:cNvSpPr>
          <p:nvPr>
            <p:ph type="ftr" sz="quarter" idx="3"/>
          </p:nvPr>
        </p:nvSpPr>
        <p:spPr/>
        <p:txBody>
          <a:bodyPr/>
          <a:lstStyle>
            <a:lvl1pPr>
              <a:defRPr/>
            </a:lvl1pPr>
          </a:lstStyle>
          <a:p>
            <a:endParaRPr lang="en-US"/>
          </a:p>
        </p:txBody>
      </p:sp>
      <p:sp>
        <p:nvSpPr>
          <p:cNvPr id="3168" name="Rectangle 96"/>
          <p:cNvSpPr>
            <a:spLocks noGrp="1" noChangeArrowheads="1"/>
          </p:cNvSpPr>
          <p:nvPr>
            <p:ph type="sldNum" sz="quarter" idx="4"/>
          </p:nvPr>
        </p:nvSpPr>
        <p:spPr/>
        <p:txBody>
          <a:bodyPr/>
          <a:lstStyle>
            <a:lvl1pPr>
              <a:defRPr/>
            </a:lvl1pPr>
          </a:lstStyle>
          <a:p>
            <a:fld id="{0C7BE582-C6D6-42C1-9349-E2A84CC8A27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quarter"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80FB647-AD83-4603-B7BF-FFAD3CBD6D3D}" type="slidenum">
              <a:rPr lang="en-US"/>
              <a:pPr/>
              <a:t>‹#›</a:t>
            </a:fld>
            <a:endParaRPr lang="en-US"/>
          </a:p>
        </p:txBody>
      </p:sp>
    </p:spTree>
    <p:extLst>
      <p:ext uri="{BB962C8B-B14F-4D97-AF65-F5344CB8AC3E}">
        <p14:creationId xmlns:p14="http://schemas.microsoft.com/office/powerpoint/2010/main" val="307027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228600"/>
            <a:ext cx="16383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81200" y="228600"/>
            <a:ext cx="47625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quarter"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11A3655-1E44-4424-9E39-7DA470DC4A68}" type="slidenum">
              <a:rPr lang="en-US"/>
              <a:pPr/>
              <a:t>‹#›</a:t>
            </a:fld>
            <a:endParaRPr lang="en-US"/>
          </a:p>
        </p:txBody>
      </p:sp>
    </p:spTree>
    <p:extLst>
      <p:ext uri="{BB962C8B-B14F-4D97-AF65-F5344CB8AC3E}">
        <p14:creationId xmlns:p14="http://schemas.microsoft.com/office/powerpoint/2010/main" val="504745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quarter"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3506361-70C8-432A-93F0-141DC7F2B02C}" type="slidenum">
              <a:rPr lang="en-US"/>
              <a:pPr/>
              <a:t>‹#›</a:t>
            </a:fld>
            <a:endParaRPr lang="en-US"/>
          </a:p>
        </p:txBody>
      </p:sp>
    </p:spTree>
    <p:extLst>
      <p:ext uri="{BB962C8B-B14F-4D97-AF65-F5344CB8AC3E}">
        <p14:creationId xmlns:p14="http://schemas.microsoft.com/office/powerpoint/2010/main" val="1630385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7799" y="4406900"/>
            <a:ext cx="7046913"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1447799" y="2906713"/>
            <a:ext cx="704691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quarter"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FDD7405-60FD-4A25-B3DD-05BF605EA69D}" type="slidenum">
              <a:rPr lang="en-US"/>
              <a:pPr/>
              <a:t>‹#›</a:t>
            </a:fld>
            <a:endParaRPr lang="en-US"/>
          </a:p>
        </p:txBody>
      </p:sp>
    </p:spTree>
    <p:extLst>
      <p:ext uri="{BB962C8B-B14F-4D97-AF65-F5344CB8AC3E}">
        <p14:creationId xmlns:p14="http://schemas.microsoft.com/office/powerpoint/2010/main" val="1239131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0" y="1371600"/>
            <a:ext cx="3048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86400" y="1371600"/>
            <a:ext cx="3048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quarter"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90DF076-3FBF-4A8F-80EC-28CA0F9DD5C6}" type="slidenum">
              <a:rPr lang="en-US"/>
              <a:pPr/>
              <a:t>‹#›</a:t>
            </a:fld>
            <a:endParaRPr lang="en-US"/>
          </a:p>
        </p:txBody>
      </p:sp>
    </p:spTree>
    <p:extLst>
      <p:ext uri="{BB962C8B-B14F-4D97-AF65-F5344CB8AC3E}">
        <p14:creationId xmlns:p14="http://schemas.microsoft.com/office/powerpoint/2010/main" val="2418641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72390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47800" y="1535113"/>
            <a:ext cx="3429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47800" y="2174875"/>
            <a:ext cx="34290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05400" y="1535113"/>
            <a:ext cx="35814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05400" y="2174875"/>
            <a:ext cx="35814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quarter"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53291BC-C0BE-4454-B6FD-E10313E72F5B}" type="slidenum">
              <a:rPr lang="en-US"/>
              <a:pPr/>
              <a:t>‹#›</a:t>
            </a:fld>
            <a:endParaRPr lang="en-US"/>
          </a:p>
        </p:txBody>
      </p:sp>
    </p:spTree>
    <p:extLst>
      <p:ext uri="{BB962C8B-B14F-4D97-AF65-F5344CB8AC3E}">
        <p14:creationId xmlns:p14="http://schemas.microsoft.com/office/powerpoint/2010/main" val="2522128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quarter"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734675C-63F2-4474-8BB9-0E7CEB072ADD}" type="slidenum">
              <a:rPr lang="en-US"/>
              <a:pPr/>
              <a:t>‹#›</a:t>
            </a:fld>
            <a:endParaRPr lang="en-US"/>
          </a:p>
        </p:txBody>
      </p:sp>
    </p:spTree>
    <p:extLst>
      <p:ext uri="{BB962C8B-B14F-4D97-AF65-F5344CB8AC3E}">
        <p14:creationId xmlns:p14="http://schemas.microsoft.com/office/powerpoint/2010/main" val="236187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E733C3B-11B0-46D4-8DAE-F9DF6935FAA3}" type="slidenum">
              <a:rPr lang="en-US"/>
              <a:pPr/>
              <a:t>‹#›</a:t>
            </a:fld>
            <a:endParaRPr lang="en-US"/>
          </a:p>
        </p:txBody>
      </p:sp>
    </p:spTree>
    <p:extLst>
      <p:ext uri="{BB962C8B-B14F-4D97-AF65-F5344CB8AC3E}">
        <p14:creationId xmlns:p14="http://schemas.microsoft.com/office/powerpoint/2010/main" val="686959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287" y="273050"/>
            <a:ext cx="27797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267200" y="273050"/>
            <a:ext cx="44196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11287" y="1435100"/>
            <a:ext cx="27797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quarter"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B713750-4AB4-48A8-B763-37883CEE0791}" type="slidenum">
              <a:rPr lang="en-US"/>
              <a:pPr/>
              <a:t>‹#›</a:t>
            </a:fld>
            <a:endParaRPr lang="en-US"/>
          </a:p>
        </p:txBody>
      </p:sp>
    </p:spTree>
    <p:extLst>
      <p:ext uri="{BB962C8B-B14F-4D97-AF65-F5344CB8AC3E}">
        <p14:creationId xmlns:p14="http://schemas.microsoft.com/office/powerpoint/2010/main" val="2053517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quarter"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C7C3572-32B7-45E0-9C7C-9AB15D44FCF2}" type="slidenum">
              <a:rPr lang="en-US"/>
              <a:pPr/>
              <a:t>‹#›</a:t>
            </a:fld>
            <a:endParaRPr lang="en-US"/>
          </a:p>
        </p:txBody>
      </p:sp>
    </p:spTree>
    <p:extLst>
      <p:ext uri="{BB962C8B-B14F-4D97-AF65-F5344CB8AC3E}">
        <p14:creationId xmlns:p14="http://schemas.microsoft.com/office/powerpoint/2010/main" val="8592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56" name="Rectangle 32"/>
          <p:cNvSpPr>
            <a:spLocks noGrp="1" noChangeArrowheads="1"/>
          </p:cNvSpPr>
          <p:nvPr>
            <p:ph type="title"/>
          </p:nvPr>
        </p:nvSpPr>
        <p:spPr bwMode="auto">
          <a:xfrm>
            <a:off x="1981200" y="228600"/>
            <a:ext cx="65532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b" anchorCtr="0" compatLnSpc="1">
            <a:prstTxWarp prst="textNoShape">
              <a:avLst/>
            </a:prstTxWarp>
          </a:bodyPr>
          <a:lstStyle/>
          <a:p>
            <a:pPr lvl="0"/>
            <a:r>
              <a:rPr lang="en-US" smtClean="0"/>
              <a:t>Click to edit Master title style</a:t>
            </a:r>
            <a:endParaRPr lang="en-US" dirty="0" smtClean="0"/>
          </a:p>
        </p:txBody>
      </p:sp>
      <p:sp>
        <p:nvSpPr>
          <p:cNvPr id="1057" name="Rectangle 33"/>
          <p:cNvSpPr>
            <a:spLocks noGrp="1" noChangeArrowheads="1"/>
          </p:cNvSpPr>
          <p:nvPr>
            <p:ph type="body" idx="1"/>
          </p:nvPr>
        </p:nvSpPr>
        <p:spPr bwMode="auto">
          <a:xfrm>
            <a:off x="2286000" y="1371600"/>
            <a:ext cx="6248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68" name="Rectangle 44"/>
          <p:cNvSpPr>
            <a:spLocks noGrp="1" noChangeArrowheads="1"/>
          </p:cNvSpPr>
          <p:nvPr>
            <p:ph type="dt" sz="quarter" idx="2"/>
          </p:nvPr>
        </p:nvSpPr>
        <p:spPr bwMode="auto">
          <a:xfrm>
            <a:off x="1524000" y="6324600"/>
            <a:ext cx="137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000">
                <a:latin typeface="+mn-lt"/>
              </a:defRPr>
            </a:lvl1pPr>
          </a:lstStyle>
          <a:p>
            <a:endParaRPr lang="en-US"/>
          </a:p>
        </p:txBody>
      </p:sp>
      <p:sp>
        <p:nvSpPr>
          <p:cNvPr id="1069" name="Rectangle 45"/>
          <p:cNvSpPr>
            <a:spLocks noGrp="1" noChangeArrowheads="1"/>
          </p:cNvSpPr>
          <p:nvPr>
            <p:ph type="ftr" sz="quarter" idx="3"/>
          </p:nvPr>
        </p:nvSpPr>
        <p:spPr bwMode="auto">
          <a:xfrm>
            <a:off x="3048000" y="6324600"/>
            <a:ext cx="42672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lvl1pPr algn="ctr">
              <a:defRPr sz="1000">
                <a:latin typeface="+mn-lt"/>
              </a:defRPr>
            </a:lvl1pPr>
          </a:lstStyle>
          <a:p>
            <a:endParaRPr lang="en-US" dirty="0"/>
          </a:p>
        </p:txBody>
      </p:sp>
      <p:sp>
        <p:nvSpPr>
          <p:cNvPr id="1070" name="Rectangle 46"/>
          <p:cNvSpPr>
            <a:spLocks noGrp="1" noChangeArrowheads="1"/>
          </p:cNvSpPr>
          <p:nvPr>
            <p:ph type="sldNum" sz="quarter" idx="4"/>
          </p:nvPr>
        </p:nvSpPr>
        <p:spPr bwMode="auto">
          <a:xfrm>
            <a:off x="7467600" y="6324600"/>
            <a:ext cx="1066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000">
                <a:latin typeface="+mn-lt"/>
              </a:defRPr>
            </a:lvl1pPr>
          </a:lstStyle>
          <a:p>
            <a:fld id="{95C5CA75-96F3-42DA-8C73-E2B32B310B9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3200" b="1">
          <a:solidFill>
            <a:schemeClr val="tx2"/>
          </a:solidFill>
          <a:latin typeface="+mj-lt"/>
          <a:ea typeface="+mj-ea"/>
          <a:cs typeface="+mj-cs"/>
        </a:defRPr>
      </a:lvl1pPr>
      <a:lvl2pPr algn="l" rtl="0" eaLnBrk="1" fontAlgn="base" hangingPunct="1">
        <a:spcBef>
          <a:spcPct val="0"/>
        </a:spcBef>
        <a:spcAft>
          <a:spcPct val="0"/>
        </a:spcAft>
        <a:defRPr sz="3200" b="1">
          <a:solidFill>
            <a:schemeClr val="tx2"/>
          </a:solidFill>
          <a:latin typeface="Verdana" pitchFamily="34" charset="0"/>
        </a:defRPr>
      </a:lvl2pPr>
      <a:lvl3pPr algn="l" rtl="0" eaLnBrk="1" fontAlgn="base" hangingPunct="1">
        <a:spcBef>
          <a:spcPct val="0"/>
        </a:spcBef>
        <a:spcAft>
          <a:spcPct val="0"/>
        </a:spcAft>
        <a:defRPr sz="3200" b="1">
          <a:solidFill>
            <a:schemeClr val="tx2"/>
          </a:solidFill>
          <a:latin typeface="Verdana" pitchFamily="34" charset="0"/>
        </a:defRPr>
      </a:lvl3pPr>
      <a:lvl4pPr algn="l" rtl="0" eaLnBrk="1" fontAlgn="base" hangingPunct="1">
        <a:spcBef>
          <a:spcPct val="0"/>
        </a:spcBef>
        <a:spcAft>
          <a:spcPct val="0"/>
        </a:spcAft>
        <a:defRPr sz="3200" b="1">
          <a:solidFill>
            <a:schemeClr val="tx2"/>
          </a:solidFill>
          <a:latin typeface="Verdana" pitchFamily="34" charset="0"/>
        </a:defRPr>
      </a:lvl4pPr>
      <a:lvl5pPr algn="l" rtl="0" eaLnBrk="1" fontAlgn="base" hangingPunct="1">
        <a:spcBef>
          <a:spcPct val="0"/>
        </a:spcBef>
        <a:spcAft>
          <a:spcPct val="0"/>
        </a:spcAft>
        <a:defRPr sz="3200" b="1">
          <a:solidFill>
            <a:schemeClr val="tx2"/>
          </a:solidFill>
          <a:latin typeface="Verdana" pitchFamily="34" charset="0"/>
        </a:defRPr>
      </a:lvl5pPr>
      <a:lvl6pPr marL="457200" algn="l" rtl="0" eaLnBrk="1" fontAlgn="base" hangingPunct="1">
        <a:spcBef>
          <a:spcPct val="0"/>
        </a:spcBef>
        <a:spcAft>
          <a:spcPct val="0"/>
        </a:spcAft>
        <a:defRPr sz="3200" b="1">
          <a:solidFill>
            <a:schemeClr val="tx2"/>
          </a:solidFill>
          <a:latin typeface="Verdana" pitchFamily="34" charset="0"/>
        </a:defRPr>
      </a:lvl6pPr>
      <a:lvl7pPr marL="914400" algn="l" rtl="0" eaLnBrk="1" fontAlgn="base" hangingPunct="1">
        <a:spcBef>
          <a:spcPct val="0"/>
        </a:spcBef>
        <a:spcAft>
          <a:spcPct val="0"/>
        </a:spcAft>
        <a:defRPr sz="3200" b="1">
          <a:solidFill>
            <a:schemeClr val="tx2"/>
          </a:solidFill>
          <a:latin typeface="Verdana" pitchFamily="34" charset="0"/>
        </a:defRPr>
      </a:lvl7pPr>
      <a:lvl8pPr marL="1371600" algn="l" rtl="0" eaLnBrk="1" fontAlgn="base" hangingPunct="1">
        <a:spcBef>
          <a:spcPct val="0"/>
        </a:spcBef>
        <a:spcAft>
          <a:spcPct val="0"/>
        </a:spcAft>
        <a:defRPr sz="3200" b="1">
          <a:solidFill>
            <a:schemeClr val="tx2"/>
          </a:solidFill>
          <a:latin typeface="Verdana" pitchFamily="34" charset="0"/>
        </a:defRPr>
      </a:lvl8pPr>
      <a:lvl9pPr marL="1828800" algn="l" rtl="0" eaLnBrk="1" fontAlgn="base" hangingPunct="1">
        <a:spcBef>
          <a:spcPct val="0"/>
        </a:spcBef>
        <a:spcAft>
          <a:spcPct val="0"/>
        </a:spcAft>
        <a:defRPr sz="3200" b="1">
          <a:solidFill>
            <a:schemeClr val="tx2"/>
          </a:solidFill>
          <a:latin typeface="Verdana" pitchFamily="34" charset="0"/>
        </a:defRPr>
      </a:lvl9pPr>
    </p:titleStyle>
    <p:bodyStyle>
      <a:lvl1pPr marL="342900" indent="-342900" algn="l" rtl="0" eaLnBrk="1" fontAlgn="base" hangingPunct="1">
        <a:spcBef>
          <a:spcPct val="100000"/>
        </a:spcBef>
        <a:spcAft>
          <a:spcPct val="0"/>
        </a:spcAft>
        <a:buClr>
          <a:schemeClr val="tx1"/>
        </a:buClr>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Font typeface="Verdana" pitchFamily="34" charset="0"/>
        <a:buChar char="−"/>
        <a:defRPr sz="2200">
          <a:solidFill>
            <a:schemeClr val="tx1"/>
          </a:solidFill>
          <a:latin typeface="+mn-lt"/>
        </a:defRPr>
      </a:lvl2pPr>
      <a:lvl3pPr marL="11430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n-lt"/>
        </a:defRPr>
      </a:lvl3pPr>
      <a:lvl4pPr marL="1600200" indent="-228600" algn="l" rtl="0" eaLnBrk="1" fontAlgn="base" hangingPunct="1">
        <a:spcBef>
          <a:spcPct val="20000"/>
        </a:spcBef>
        <a:spcAft>
          <a:spcPct val="0"/>
        </a:spcAft>
        <a:buClr>
          <a:schemeClr val="tx1"/>
        </a:buClr>
        <a:buFont typeface="Verdana" pitchFamily="34" charset="0"/>
        <a:buChar char="−"/>
        <a:defRPr>
          <a:solidFill>
            <a:schemeClr val="tx1"/>
          </a:solidFill>
          <a:latin typeface="+mn-lt"/>
        </a:defRPr>
      </a:lvl4pPr>
      <a:lvl5pPr marL="2057400" indent="-228600" algn="l" rtl="0" eaLnBrk="1" fontAlgn="base" hangingPunct="1">
        <a:spcBef>
          <a:spcPct val="20000"/>
        </a:spcBef>
        <a:spcAft>
          <a:spcPct val="0"/>
        </a:spcAft>
        <a:buClr>
          <a:schemeClr val="tx1"/>
        </a:buClr>
        <a:buFont typeface="Wingdings" pitchFamily="2" charset="2"/>
        <a:buChar char="§"/>
        <a:defRPr sz="1600">
          <a:solidFill>
            <a:schemeClr val="tx1"/>
          </a:solidFill>
          <a:latin typeface="+mn-lt"/>
        </a:defRPr>
      </a:lvl5pPr>
      <a:lvl6pPr marL="2514600" indent="-228600" algn="l" rtl="0" eaLnBrk="1" fontAlgn="base" hangingPunct="1">
        <a:spcBef>
          <a:spcPct val="20000"/>
        </a:spcBef>
        <a:spcAft>
          <a:spcPct val="0"/>
        </a:spcAft>
        <a:buClr>
          <a:schemeClr val="tx1"/>
        </a:buClr>
        <a:buFont typeface="Wingdings" pitchFamily="2" charset="2"/>
        <a:buChar char="§"/>
        <a:defRPr sz="1600">
          <a:solidFill>
            <a:schemeClr val="tx1"/>
          </a:solidFill>
          <a:latin typeface="+mn-lt"/>
        </a:defRPr>
      </a:lvl6pPr>
      <a:lvl7pPr marL="2971800" indent="-228600" algn="l" rtl="0" eaLnBrk="1" fontAlgn="base" hangingPunct="1">
        <a:spcBef>
          <a:spcPct val="20000"/>
        </a:spcBef>
        <a:spcAft>
          <a:spcPct val="0"/>
        </a:spcAft>
        <a:buClr>
          <a:schemeClr val="tx1"/>
        </a:buClr>
        <a:buFont typeface="Wingdings" pitchFamily="2" charset="2"/>
        <a:buChar char="§"/>
        <a:defRPr sz="1600">
          <a:solidFill>
            <a:schemeClr val="tx1"/>
          </a:solidFill>
          <a:latin typeface="+mn-lt"/>
        </a:defRPr>
      </a:lvl7pPr>
      <a:lvl8pPr marL="3429000" indent="-228600" algn="l" rtl="0" eaLnBrk="1" fontAlgn="base" hangingPunct="1">
        <a:spcBef>
          <a:spcPct val="20000"/>
        </a:spcBef>
        <a:spcAft>
          <a:spcPct val="0"/>
        </a:spcAft>
        <a:buClr>
          <a:schemeClr val="tx1"/>
        </a:buClr>
        <a:buFont typeface="Wingdings" pitchFamily="2" charset="2"/>
        <a:buChar char="§"/>
        <a:defRPr sz="1600">
          <a:solidFill>
            <a:schemeClr val="tx1"/>
          </a:solidFill>
          <a:latin typeface="+mn-lt"/>
        </a:defRPr>
      </a:lvl8pPr>
      <a:lvl9pPr marL="3886200" indent="-228600" algn="l" rtl="0" eaLnBrk="1" fontAlgn="base" hangingPunct="1">
        <a:spcBef>
          <a:spcPct val="20000"/>
        </a:spcBef>
        <a:spcAft>
          <a:spcPct val="0"/>
        </a:spcAft>
        <a:buClr>
          <a:schemeClr val="tx1"/>
        </a:buClr>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5"/>
          <p:cNvSpPr>
            <a:spLocks noGrp="1" noChangeArrowheads="1"/>
          </p:cNvSpPr>
          <p:nvPr>
            <p:ph type="ctrTitle"/>
          </p:nvPr>
        </p:nvSpPr>
        <p:spPr>
          <a:xfrm>
            <a:off x="2362200" y="1905000"/>
            <a:ext cx="5716044" cy="2438400"/>
          </a:xfrm>
        </p:spPr>
        <p:txBody>
          <a:bodyPr/>
          <a:lstStyle/>
          <a:p>
            <a:r>
              <a:rPr lang="en-US" dirty="0" smtClean="0"/>
              <a:t>Technology at Pathway Homes</a:t>
            </a:r>
            <a:endParaRPr lang="en-US" dirty="0"/>
          </a:p>
        </p:txBody>
      </p:sp>
      <p:sp>
        <p:nvSpPr>
          <p:cNvPr id="4102" name="Rectangle 6"/>
          <p:cNvSpPr>
            <a:spLocks noGrp="1" noChangeArrowheads="1"/>
          </p:cNvSpPr>
          <p:nvPr>
            <p:ph type="subTitle" idx="1"/>
          </p:nvPr>
        </p:nvSpPr>
        <p:spPr>
          <a:xfrm>
            <a:off x="2362200" y="4648200"/>
            <a:ext cx="5867400" cy="1285875"/>
          </a:xfrm>
        </p:spPr>
        <p:txBody>
          <a:bodyPr/>
          <a:lstStyle/>
          <a:p>
            <a:r>
              <a:rPr lang="en-US" dirty="0" smtClean="0"/>
              <a:t>Presented by Lauren </a:t>
            </a:r>
            <a:r>
              <a:rPr lang="en-US" dirty="0" err="1" smtClean="0"/>
              <a:t>Leventhal</a:t>
            </a:r>
            <a:r>
              <a:rPr lang="en-US" dirty="0" smtClean="0"/>
              <a:t> &amp; Brian Samson</a:t>
            </a:r>
            <a:endParaRPr lang="en-US" dirty="0"/>
          </a:p>
        </p:txBody>
      </p:sp>
      <p:pic>
        <p:nvPicPr>
          <p:cNvPr id="4" name="Picture 3" descr="PHI Color Logo.jpg"/>
          <p:cNvPicPr>
            <a:picLocks noChangeAspect="1"/>
          </p:cNvPicPr>
          <p:nvPr/>
        </p:nvPicPr>
        <p:blipFill>
          <a:blip r:embed="rId2" cstate="print"/>
          <a:stretch>
            <a:fillRect/>
          </a:stretch>
        </p:blipFill>
        <p:spPr>
          <a:xfrm>
            <a:off x="5562600" y="533400"/>
            <a:ext cx="2191512" cy="219731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dirty="0" smtClean="0"/>
              <a:t>Looking Ahead</a:t>
            </a:r>
            <a:endParaRPr lang="en-US" dirty="0"/>
          </a:p>
        </p:txBody>
      </p:sp>
      <p:sp>
        <p:nvSpPr>
          <p:cNvPr id="22531" name="Rectangle 3"/>
          <p:cNvSpPr>
            <a:spLocks noGrp="1" noChangeArrowheads="1"/>
          </p:cNvSpPr>
          <p:nvPr>
            <p:ph type="body" idx="1"/>
          </p:nvPr>
        </p:nvSpPr>
        <p:spPr/>
        <p:txBody>
          <a:bodyPr/>
          <a:lstStyle/>
          <a:p>
            <a:r>
              <a:rPr lang="en-US" dirty="0"/>
              <a:t>Video Conferences/Webinars</a:t>
            </a:r>
          </a:p>
          <a:p>
            <a:pPr lvl="1"/>
            <a:r>
              <a:rPr lang="en-US" dirty="0"/>
              <a:t>Lunch ‘n’ Learns Summer 2016</a:t>
            </a:r>
          </a:p>
          <a:p>
            <a:r>
              <a:rPr lang="en-US" dirty="0" smtClean="0"/>
              <a:t>Making more use of our website</a:t>
            </a:r>
            <a:endParaRPr lang="en-US" dirty="0"/>
          </a:p>
          <a:p>
            <a:pPr lvl="1"/>
            <a:r>
              <a:rPr lang="en-US" dirty="0" smtClean="0"/>
              <a:t>Portals</a:t>
            </a:r>
          </a:p>
          <a:p>
            <a:pPr lvl="2"/>
            <a:r>
              <a:rPr lang="en-US" dirty="0" smtClean="0"/>
              <a:t>Employees</a:t>
            </a:r>
          </a:p>
          <a:p>
            <a:pPr lvl="2"/>
            <a:r>
              <a:rPr lang="en-US" dirty="0" smtClean="0"/>
              <a:t>Board</a:t>
            </a:r>
          </a:p>
          <a:p>
            <a:pPr lvl="2"/>
            <a:r>
              <a:rPr lang="en-US" dirty="0" smtClean="0"/>
              <a:t>CSB Supervisors (Deployed Contract)</a:t>
            </a:r>
          </a:p>
          <a:p>
            <a:pPr lvl="2"/>
            <a:r>
              <a:rPr lang="en-US" dirty="0" smtClean="0"/>
              <a:t>DBHDS (Pathways to Stable Housing)</a:t>
            </a:r>
          </a:p>
          <a:p>
            <a:pPr lvl="2"/>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81200" y="2667000"/>
            <a:ext cx="6553200" cy="3962400"/>
          </a:xfrm>
        </p:spPr>
        <p:txBody>
          <a:bodyPr anchor="ctr"/>
          <a:lstStyle/>
          <a:p>
            <a:pPr algn="ctr"/>
            <a:r>
              <a:rPr lang="en-US" sz="4400" dirty="0" smtClean="0"/>
              <a:t/>
            </a:r>
            <a:br>
              <a:rPr lang="en-US" sz="4400" dirty="0" smtClean="0"/>
            </a:br>
            <a:r>
              <a:rPr lang="en-US" dirty="0" smtClean="0"/>
              <a:t>to the Board for your continued support </a:t>
            </a:r>
            <a:br>
              <a:rPr lang="en-US" dirty="0" smtClean="0"/>
            </a:br>
            <a:r>
              <a:rPr lang="en-US" dirty="0" smtClean="0"/>
              <a:t>of IT at Pathway Homes!</a:t>
            </a:r>
            <a:endParaRPr lang="en-US" dirty="0"/>
          </a:p>
        </p:txBody>
      </p:sp>
      <p:pic>
        <p:nvPicPr>
          <p:cNvPr id="2050" name="Picture 2" descr="C:\Users\LaurenP\AppData\Local\Microsoft\Windows\Temporary Internet Files\Content.IE5\AGFXI30E\thank-you[1].pn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743200" y="-762000"/>
            <a:ext cx="5029200" cy="52189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6794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Rectangle 6"/>
          <p:cNvSpPr>
            <a:spLocks noGrp="1" noChangeArrowheads="1"/>
          </p:cNvSpPr>
          <p:nvPr>
            <p:ph type="title"/>
          </p:nvPr>
        </p:nvSpPr>
        <p:spPr/>
        <p:txBody>
          <a:bodyPr/>
          <a:lstStyle/>
          <a:p>
            <a:r>
              <a:rPr lang="en-US" dirty="0" smtClean="0"/>
              <a:t>Objectives</a:t>
            </a:r>
            <a:endParaRPr lang="en-US" dirty="0"/>
          </a:p>
        </p:txBody>
      </p:sp>
      <p:sp>
        <p:nvSpPr>
          <p:cNvPr id="5127" name="Rectangle 7"/>
          <p:cNvSpPr>
            <a:spLocks noGrp="1" noChangeArrowheads="1"/>
          </p:cNvSpPr>
          <p:nvPr>
            <p:ph type="body" idx="1"/>
          </p:nvPr>
        </p:nvSpPr>
        <p:spPr/>
        <p:txBody>
          <a:bodyPr/>
          <a:lstStyle/>
          <a:p>
            <a:r>
              <a:rPr lang="en-US" dirty="0" smtClean="0"/>
              <a:t>The way things were</a:t>
            </a:r>
          </a:p>
          <a:p>
            <a:r>
              <a:rPr lang="en-US" dirty="0" smtClean="0"/>
              <a:t>How Pathways currently uses IT</a:t>
            </a:r>
          </a:p>
          <a:p>
            <a:r>
              <a:rPr lang="en-US" dirty="0" smtClean="0"/>
              <a:t>Efficiencies realized</a:t>
            </a:r>
          </a:p>
          <a:p>
            <a:pPr lvl="1"/>
            <a:r>
              <a:rPr lang="en-US" dirty="0" smtClean="0"/>
              <a:t>Resident homes and staff offices</a:t>
            </a:r>
          </a:p>
          <a:p>
            <a:pPr lvl="1"/>
            <a:r>
              <a:rPr lang="en-US" dirty="0" smtClean="0"/>
              <a:t>Credible</a:t>
            </a:r>
          </a:p>
          <a:p>
            <a:pPr lvl="1"/>
            <a:r>
              <a:rPr lang="en-US" dirty="0" smtClean="0"/>
              <a:t>Communications</a:t>
            </a:r>
          </a:p>
          <a:p>
            <a:r>
              <a:rPr lang="en-US" dirty="0" smtClean="0"/>
              <a:t>Board Portal</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ttp://marmaladeoc.com/wp-content/uploads/2014/02/stack-of-papers-537x350.jpg"/>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3882934" y="914400"/>
            <a:ext cx="5261066" cy="3429000"/>
          </a:xfrm>
          <a:prstGeom prst="rect">
            <a:avLst/>
          </a:prstGeom>
          <a:noFill/>
        </p:spPr>
      </p:pic>
      <p:pic>
        <p:nvPicPr>
          <p:cNvPr id="9220" name="Picture 4" descr="https://img-origin.cgtrader.com/jobs/64/medium_3ce3f583-8210-4d4b-a4b7-8a6fdd289e4d.jpg"/>
          <p:cNvPicPr>
            <a:picLocks noChangeAspect="1" noChangeArrowheads="1"/>
          </p:cNvPicPr>
          <p:nvPr/>
        </p:nvPicPr>
        <p:blipFill>
          <a:blip r:embed="rId4" cstate="print">
            <a:clrChange>
              <a:clrFrom>
                <a:srgbClr val="FCFCFE"/>
              </a:clrFrom>
              <a:clrTo>
                <a:srgbClr val="FCFCFE">
                  <a:alpha val="0"/>
                </a:srgbClr>
              </a:clrTo>
            </a:clrChange>
          </a:blip>
          <a:srcRect/>
          <a:stretch>
            <a:fillRect/>
          </a:stretch>
        </p:blipFill>
        <p:spPr bwMode="auto">
          <a:xfrm>
            <a:off x="1752600" y="3276600"/>
            <a:ext cx="5486400" cy="4114800"/>
          </a:xfrm>
          <a:prstGeom prst="rect">
            <a:avLst/>
          </a:prstGeom>
          <a:noFill/>
        </p:spPr>
      </p:pic>
      <p:sp>
        <p:nvSpPr>
          <p:cNvPr id="19458" name="Rectangle 2"/>
          <p:cNvSpPr>
            <a:spLocks noGrp="1" noChangeArrowheads="1"/>
          </p:cNvSpPr>
          <p:nvPr>
            <p:ph type="title"/>
          </p:nvPr>
        </p:nvSpPr>
        <p:spPr/>
        <p:txBody>
          <a:bodyPr/>
          <a:lstStyle/>
          <a:p>
            <a:r>
              <a:rPr lang="en-US" dirty="0" smtClean="0"/>
              <a:t>The Dark ages</a:t>
            </a:r>
            <a:endParaRPr lang="en-US" dirty="0"/>
          </a:p>
        </p:txBody>
      </p:sp>
      <p:pic>
        <p:nvPicPr>
          <p:cNvPr id="9222" name="Picture 6" descr="http://www.kumc.edu/Images/information%20resources/alphaelitepager.pn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rot="20830691">
            <a:off x="2284964" y="1787565"/>
            <a:ext cx="1865410" cy="157372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dirty="0" smtClean="0"/>
              <a:t>Moving Forward</a:t>
            </a:r>
            <a:endParaRPr lang="en-US" dirty="0"/>
          </a:p>
        </p:txBody>
      </p:sp>
      <p:sp>
        <p:nvSpPr>
          <p:cNvPr id="20483" name="Rectangle 3"/>
          <p:cNvSpPr>
            <a:spLocks noGrp="1" noChangeArrowheads="1"/>
          </p:cNvSpPr>
          <p:nvPr>
            <p:ph type="body" idx="1"/>
          </p:nvPr>
        </p:nvSpPr>
        <p:spPr/>
        <p:txBody>
          <a:bodyPr/>
          <a:lstStyle/>
          <a:p>
            <a:r>
              <a:rPr lang="en-US" dirty="0" err="1" smtClean="0"/>
              <a:t>GoLive</a:t>
            </a:r>
            <a:r>
              <a:rPr lang="en-US" dirty="0" smtClean="0"/>
              <a:t> with Credible June 6, 2011</a:t>
            </a:r>
          </a:p>
          <a:p>
            <a:r>
              <a:rPr lang="en-US" dirty="0" err="1" smtClean="0"/>
              <a:t>GoLive</a:t>
            </a:r>
            <a:r>
              <a:rPr lang="en-US" dirty="0" smtClean="0"/>
              <a:t> with ABILA (SAGE) July 2011</a:t>
            </a:r>
          </a:p>
          <a:p>
            <a:r>
              <a:rPr lang="en-US" dirty="0" smtClean="0"/>
              <a:t>Transition to VoIP December 2012</a:t>
            </a:r>
          </a:p>
          <a:p>
            <a:r>
              <a:rPr lang="en-US" dirty="0" smtClean="0"/>
              <a:t>Adoption of Box.com October </a:t>
            </a:r>
            <a:r>
              <a:rPr lang="en-US" dirty="0" smtClean="0"/>
              <a:t>2014</a:t>
            </a:r>
          </a:p>
          <a:p>
            <a:r>
              <a:rPr lang="en-US" dirty="0" smtClean="0"/>
              <a:t>Installation of secure doors (Summer 2015)</a:t>
            </a:r>
            <a:endParaRPr lang="en-US" dirty="0" smtClean="0"/>
          </a:p>
          <a:p>
            <a:pPr>
              <a:buNone/>
            </a:pPr>
            <a:endParaRPr lang="en-US" dirty="0" smtClean="0"/>
          </a:p>
          <a:p>
            <a:pPr>
              <a:buNone/>
            </a:pPr>
            <a:endParaRPr lang="en-US" dirty="0"/>
          </a:p>
        </p:txBody>
      </p:sp>
      <p:pic>
        <p:nvPicPr>
          <p:cNvPr id="8194" name="Picture 2" descr="http://www.medicalrecords.com/wp-content/uploads/2012/05/Credible-Behavioral-Healthcare_logo.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495800" y="5780722"/>
            <a:ext cx="2362200" cy="717097"/>
          </a:xfrm>
          <a:prstGeom prst="rect">
            <a:avLst/>
          </a:prstGeom>
          <a:noFill/>
        </p:spPr>
      </p:pic>
      <p:pic>
        <p:nvPicPr>
          <p:cNvPr id="8196" name="Picture 4" descr="http://blog.abila.com/wp-content/uploads/2015/06/Abila_logo_no-tag_CMYK.jpg"/>
          <p:cNvPicPr>
            <a:picLocks noChangeAspect="1" noChangeArrowheads="1"/>
          </p:cNvPicPr>
          <p:nvPr/>
        </p:nvPicPr>
        <p:blipFill>
          <a:blip r:embed="rId4" cstate="print"/>
          <a:srcRect/>
          <a:stretch>
            <a:fillRect/>
          </a:stretch>
        </p:blipFill>
        <p:spPr bwMode="auto">
          <a:xfrm>
            <a:off x="5867400" y="4916545"/>
            <a:ext cx="1707013" cy="685800"/>
          </a:xfrm>
          <a:prstGeom prst="rect">
            <a:avLst/>
          </a:prstGeom>
          <a:noFill/>
        </p:spPr>
      </p:pic>
      <p:pic>
        <p:nvPicPr>
          <p:cNvPr id="8198" name="Picture 6" descr="http://www.broadviewreviews.com/wp-content/uploads/2011/01/BroadviewNetworks-Logo-Main.jp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459106" y="5113888"/>
            <a:ext cx="3323079" cy="813816"/>
          </a:xfrm>
          <a:prstGeom prst="rect">
            <a:avLst/>
          </a:prstGeom>
          <a:noFill/>
        </p:spPr>
      </p:pic>
      <p:pic>
        <p:nvPicPr>
          <p:cNvPr id="8200" name="Picture 8" descr="http://gettinderbox.com/wp-content/uploads/2015/01/box.png"/>
          <p:cNvPicPr>
            <a:picLocks noChangeAspect="1" noChangeArrowheads="1"/>
          </p:cNvPicPr>
          <p:nvPr/>
        </p:nvPicPr>
        <p:blipFill>
          <a:blip r:embed="rId6" cstate="print"/>
          <a:srcRect/>
          <a:stretch>
            <a:fillRect/>
          </a:stretch>
        </p:blipFill>
        <p:spPr bwMode="auto">
          <a:xfrm>
            <a:off x="2667000" y="5856922"/>
            <a:ext cx="1143000" cy="848678"/>
          </a:xfrm>
          <a:prstGeom prst="rect">
            <a:avLst/>
          </a:prstGeom>
          <a:noFill/>
        </p:spPr>
      </p:pic>
      <p:pic>
        <p:nvPicPr>
          <p:cNvPr id="1026" name="Picture 2" descr="http://www.sdmmag.com/ext/resources/2015/October/Kastle-Logo.jpg"/>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679027" y="5602344"/>
            <a:ext cx="2221905" cy="135783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dirty="0" smtClean="0"/>
              <a:t>Efficiencies</a:t>
            </a:r>
            <a:endParaRPr lang="en-US" dirty="0"/>
          </a:p>
        </p:txBody>
      </p:sp>
      <p:sp>
        <p:nvSpPr>
          <p:cNvPr id="22531" name="Rectangle 3"/>
          <p:cNvSpPr>
            <a:spLocks noGrp="1" noChangeArrowheads="1"/>
          </p:cNvSpPr>
          <p:nvPr>
            <p:ph type="body" idx="1"/>
          </p:nvPr>
        </p:nvSpPr>
        <p:spPr/>
        <p:txBody>
          <a:bodyPr/>
          <a:lstStyle/>
          <a:p>
            <a:r>
              <a:rPr lang="en-US" dirty="0" smtClean="0"/>
              <a:t>Caller ID</a:t>
            </a:r>
          </a:p>
          <a:p>
            <a:r>
              <a:rPr lang="en-US" dirty="0" smtClean="0"/>
              <a:t>Direct-dial extensions</a:t>
            </a:r>
          </a:p>
          <a:p>
            <a:r>
              <a:rPr lang="en-US" dirty="0" smtClean="0"/>
              <a:t>Easier communication between distant locations</a:t>
            </a:r>
          </a:p>
          <a:p>
            <a:r>
              <a:rPr lang="en-US" dirty="0" smtClean="0"/>
              <a:t>Emergency preparedness</a:t>
            </a:r>
          </a:p>
          <a:p>
            <a:r>
              <a:rPr lang="en-US" dirty="0" smtClean="0"/>
              <a:t>Web-based access provides access to information</a:t>
            </a:r>
          </a:p>
          <a:p>
            <a:endParaRPr lang="en-US" dirty="0"/>
          </a:p>
        </p:txBody>
      </p:sp>
      <p:pic>
        <p:nvPicPr>
          <p:cNvPr id="4" name="Picture 6" descr="http://www.broadviewreviews.com/wp-content/uploads/2011/01/BroadviewNetworks-Logo-Main.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800600" y="152400"/>
            <a:ext cx="3323079" cy="81381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dirty="0" smtClean="0"/>
              <a:t>Efficiencies</a:t>
            </a:r>
            <a:endParaRPr lang="en-US" dirty="0"/>
          </a:p>
        </p:txBody>
      </p:sp>
      <p:sp>
        <p:nvSpPr>
          <p:cNvPr id="22531" name="Rectangle 3"/>
          <p:cNvSpPr>
            <a:spLocks noGrp="1" noChangeArrowheads="1"/>
          </p:cNvSpPr>
          <p:nvPr>
            <p:ph type="body" idx="1"/>
          </p:nvPr>
        </p:nvSpPr>
        <p:spPr/>
        <p:txBody>
          <a:bodyPr/>
          <a:lstStyle/>
          <a:p>
            <a:r>
              <a:rPr lang="en-US" dirty="0" smtClean="0"/>
              <a:t>Added to our account in October 2014 after renegotiation of contract.</a:t>
            </a:r>
          </a:p>
          <a:p>
            <a:pPr lvl="1"/>
            <a:r>
              <a:rPr lang="en-US" dirty="0" smtClean="0"/>
              <a:t>Saved $125 per month over existing price structure while gaining            6 Box.com licenses</a:t>
            </a:r>
          </a:p>
          <a:p>
            <a:r>
              <a:rPr lang="en-US" dirty="0" smtClean="0"/>
              <a:t>Transfer of files securely</a:t>
            </a:r>
          </a:p>
          <a:p>
            <a:r>
              <a:rPr lang="en-US" dirty="0" smtClean="0"/>
              <a:t>Collaboration without paper</a:t>
            </a:r>
          </a:p>
          <a:p>
            <a:r>
              <a:rPr lang="en-US" dirty="0" smtClean="0"/>
              <a:t>Access to files without access to server</a:t>
            </a:r>
          </a:p>
          <a:p>
            <a:endParaRPr lang="en-US" dirty="0"/>
          </a:p>
        </p:txBody>
      </p:sp>
      <p:pic>
        <p:nvPicPr>
          <p:cNvPr id="5" name="Picture 8" descr="http://gettinderbox.com/wp-content/uploads/2015/01/box.png"/>
          <p:cNvPicPr>
            <a:picLocks noChangeAspect="1" noChangeArrowheads="1"/>
          </p:cNvPicPr>
          <p:nvPr/>
        </p:nvPicPr>
        <p:blipFill>
          <a:blip r:embed="rId3" cstate="print"/>
          <a:srcRect/>
          <a:stretch>
            <a:fillRect/>
          </a:stretch>
        </p:blipFill>
        <p:spPr bwMode="auto">
          <a:xfrm>
            <a:off x="6629400" y="304800"/>
            <a:ext cx="1295400" cy="96183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dirty="0" smtClean="0"/>
              <a:t>Efficiencies</a:t>
            </a:r>
            <a:endParaRPr lang="en-US" dirty="0"/>
          </a:p>
        </p:txBody>
      </p:sp>
      <p:sp>
        <p:nvSpPr>
          <p:cNvPr id="21507" name="Rectangle 3"/>
          <p:cNvSpPr>
            <a:spLocks noGrp="1" noChangeArrowheads="1"/>
          </p:cNvSpPr>
          <p:nvPr>
            <p:ph type="body" idx="1"/>
          </p:nvPr>
        </p:nvSpPr>
        <p:spPr/>
        <p:txBody>
          <a:bodyPr/>
          <a:lstStyle/>
          <a:p>
            <a:r>
              <a:rPr lang="en-US" dirty="0" smtClean="0"/>
              <a:t>Ease of use</a:t>
            </a:r>
          </a:p>
          <a:p>
            <a:r>
              <a:rPr lang="en-US" dirty="0" smtClean="0"/>
              <a:t>Access from wherever – whenever</a:t>
            </a:r>
            <a:endParaRPr lang="en-US" dirty="0"/>
          </a:p>
          <a:p>
            <a:r>
              <a:rPr lang="en-US" dirty="0" smtClean="0"/>
              <a:t>Adaptability</a:t>
            </a:r>
          </a:p>
          <a:p>
            <a:r>
              <a:rPr lang="en-US" dirty="0" smtClean="0"/>
              <a:t>Centralization</a:t>
            </a:r>
          </a:p>
          <a:p>
            <a:r>
              <a:rPr lang="en-US" dirty="0" smtClean="0"/>
              <a:t>Collaboration</a:t>
            </a:r>
          </a:p>
          <a:p>
            <a:endParaRPr lang="en-US" dirty="0" smtClean="0"/>
          </a:p>
          <a:p>
            <a:endParaRPr lang="en-US" dirty="0" smtClean="0"/>
          </a:p>
        </p:txBody>
      </p:sp>
      <p:pic>
        <p:nvPicPr>
          <p:cNvPr id="4" name="Picture 2" descr="http://www.medicalrecords.com/wp-content/uploads/2012/05/Credible-Behavioral-Healthcare_logo.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181600" y="457200"/>
            <a:ext cx="2667000" cy="809626"/>
          </a:xfrm>
          <a:prstGeom prst="rect">
            <a:avLst/>
          </a:prstGeom>
          <a:noFill/>
        </p:spPr>
      </p:pic>
      <p:pic>
        <p:nvPicPr>
          <p:cNvPr id="7170" name="Picture 2" descr="http://www.techiesense.com/wp-content/uploads/2015/07/HP.png"/>
          <p:cNvPicPr>
            <a:picLocks noChangeAspect="1" noChangeArrowheads="1"/>
          </p:cNvPicPr>
          <p:nvPr/>
        </p:nvPicPr>
        <p:blipFill>
          <a:blip r:embed="rId4" cstate="print"/>
          <a:srcRect/>
          <a:stretch>
            <a:fillRect/>
          </a:stretch>
        </p:blipFill>
        <p:spPr bwMode="auto">
          <a:xfrm>
            <a:off x="4495800" y="2895600"/>
            <a:ext cx="3870985" cy="2905126"/>
          </a:xfrm>
          <a:prstGeom prst="rect">
            <a:avLst/>
          </a:prstGeom>
          <a:noFill/>
        </p:spPr>
      </p:pic>
      <p:pic>
        <p:nvPicPr>
          <p:cNvPr id="7172" name="Picture 4" descr="http://images17.newegg.com/is/image/newegg/49-107-006-TS?$S300$"/>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057400" y="4714875"/>
            <a:ext cx="2857500" cy="2143125"/>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dirty="0" smtClean="0"/>
              <a:t>Efficiencies</a:t>
            </a:r>
            <a:endParaRPr lang="en-US" dirty="0"/>
          </a:p>
        </p:txBody>
      </p:sp>
      <p:sp>
        <p:nvSpPr>
          <p:cNvPr id="21507" name="Rectangle 3"/>
          <p:cNvSpPr>
            <a:spLocks noGrp="1" noChangeArrowheads="1"/>
          </p:cNvSpPr>
          <p:nvPr>
            <p:ph type="body" idx="1"/>
          </p:nvPr>
        </p:nvSpPr>
        <p:spPr/>
        <p:txBody>
          <a:bodyPr/>
          <a:lstStyle/>
          <a:p>
            <a:r>
              <a:rPr lang="en-US" dirty="0" smtClean="0"/>
              <a:t>Getting the whole picture</a:t>
            </a:r>
          </a:p>
          <a:p>
            <a:endParaRPr lang="en-US" dirty="0" smtClean="0"/>
          </a:p>
          <a:p>
            <a:endParaRPr lang="en-US" dirty="0" smtClean="0"/>
          </a:p>
          <a:p>
            <a:endParaRPr lang="en-US" dirty="0" smtClean="0"/>
          </a:p>
          <a:p>
            <a:endParaRPr lang="en-US" dirty="0" smtClean="0"/>
          </a:p>
          <a:p>
            <a:endParaRPr lang="en-US" dirty="0" smtClean="0"/>
          </a:p>
          <a:p>
            <a:r>
              <a:rPr lang="en-US" dirty="0" smtClean="0"/>
              <a:t>Credible Conference ($2250 savings)</a:t>
            </a:r>
          </a:p>
          <a:p>
            <a:endParaRPr lang="en-US" dirty="0" smtClean="0"/>
          </a:p>
        </p:txBody>
      </p:sp>
      <p:pic>
        <p:nvPicPr>
          <p:cNvPr id="4" name="Picture 2" descr="http://www.medicalrecords.com/wp-content/uploads/2012/05/Credible-Behavioral-Healthcare_logo.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181600" y="457200"/>
            <a:ext cx="2667000" cy="809626"/>
          </a:xfrm>
          <a:prstGeom prst="rect">
            <a:avLst/>
          </a:prstGeom>
          <a:noFill/>
        </p:spPr>
      </p:pic>
      <p:pic>
        <p:nvPicPr>
          <p:cNvPr id="5" name="Picture 4" descr="missing-puzzle-piece.jpg"/>
          <p:cNvPicPr>
            <a:picLocks noChangeAspect="1"/>
          </p:cNvPicPr>
          <p:nvPr/>
        </p:nvPicPr>
        <p:blipFill>
          <a:blip r:embed="rId4" cstate="print"/>
          <a:stretch>
            <a:fillRect/>
          </a:stretch>
        </p:blipFill>
        <p:spPr>
          <a:xfrm>
            <a:off x="2743200" y="1905000"/>
            <a:ext cx="5207463" cy="3462963"/>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dirty="0" smtClean="0"/>
              <a:t>Efficiencies</a:t>
            </a:r>
            <a:endParaRPr lang="en-US" dirty="0"/>
          </a:p>
        </p:txBody>
      </p:sp>
      <p:pic>
        <p:nvPicPr>
          <p:cNvPr id="32772" name="Picture 4" descr="https://upload.wikimedia.org/wikipedia/en/thumb/e/e4/Cox_Communications_(logo).svg/1280px-Cox_Communications_(logo).svg.png"/>
          <p:cNvPicPr>
            <a:picLocks noChangeAspect="1" noChangeArrowheads="1"/>
          </p:cNvPicPr>
          <p:nvPr/>
        </p:nvPicPr>
        <p:blipFill>
          <a:blip r:embed="rId3" cstate="print"/>
          <a:srcRect/>
          <a:stretch>
            <a:fillRect/>
          </a:stretch>
        </p:blipFill>
        <p:spPr bwMode="auto">
          <a:xfrm>
            <a:off x="5181600" y="152400"/>
            <a:ext cx="1219200" cy="550545"/>
          </a:xfrm>
          <a:prstGeom prst="rect">
            <a:avLst/>
          </a:prstGeom>
          <a:noFill/>
        </p:spPr>
      </p:pic>
      <p:pic>
        <p:nvPicPr>
          <p:cNvPr id="32774" name="Picture 6" descr="http://www.extramilefiber.com/wp-content/uploads/2014/05/verizon-fios-logo.jpg?5e0038"/>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4508740" y="308180"/>
            <a:ext cx="2850098" cy="1547196"/>
          </a:xfrm>
          <a:prstGeom prst="rect">
            <a:avLst/>
          </a:prstGeom>
          <a:noFill/>
        </p:spPr>
      </p:pic>
      <p:pic>
        <p:nvPicPr>
          <p:cNvPr id="32776" name="Picture 8" descr="http://www.xfinity.com/~/Media/Common/GlobalNavigation/images/XFINITY_r"/>
          <p:cNvPicPr>
            <a:picLocks noChangeAspect="1" noChangeArrowheads="1"/>
          </p:cNvPicPr>
          <p:nvPr/>
        </p:nvPicPr>
        <p:blipFill>
          <a:blip r:embed="rId5" cstate="print"/>
          <a:srcRect/>
          <a:stretch>
            <a:fillRect/>
          </a:stretch>
        </p:blipFill>
        <p:spPr bwMode="auto">
          <a:xfrm>
            <a:off x="6553200" y="152400"/>
            <a:ext cx="1624589" cy="529171"/>
          </a:xfrm>
          <a:prstGeom prst="rect">
            <a:avLst/>
          </a:prstGeom>
          <a:noFill/>
        </p:spPr>
      </p:pic>
      <p:pic>
        <p:nvPicPr>
          <p:cNvPr id="1026" name="Picture 2" descr="http://www.imore.com/sites/imore.com/files/styles/large/public/topic_images/2014/topic_att_logo.png?itok=2Wc_1f7M"/>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206437" y="375013"/>
            <a:ext cx="1480363" cy="1480363"/>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p:cNvSpPr txBox="1">
            <a:spLocks noChangeArrowheads="1"/>
          </p:cNvSpPr>
          <p:nvPr/>
        </p:nvSpPr>
        <p:spPr bwMode="auto">
          <a:xfrm>
            <a:off x="2286000" y="1371600"/>
            <a:ext cx="6248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100000"/>
              </a:spcBef>
              <a:spcAft>
                <a:spcPct val="0"/>
              </a:spcAft>
              <a:buClr>
                <a:schemeClr val="tx1"/>
              </a:buClr>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Font typeface="Verdana" pitchFamily="34" charset="0"/>
              <a:buChar char="−"/>
              <a:defRPr sz="2200">
                <a:solidFill>
                  <a:schemeClr val="tx1"/>
                </a:solidFill>
                <a:latin typeface="+mn-lt"/>
              </a:defRPr>
            </a:lvl2pPr>
            <a:lvl3pPr marL="11430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n-lt"/>
              </a:defRPr>
            </a:lvl3pPr>
            <a:lvl4pPr marL="1600200" indent="-228600" algn="l" rtl="0" eaLnBrk="1" fontAlgn="base" hangingPunct="1">
              <a:spcBef>
                <a:spcPct val="20000"/>
              </a:spcBef>
              <a:spcAft>
                <a:spcPct val="0"/>
              </a:spcAft>
              <a:buClr>
                <a:schemeClr val="tx1"/>
              </a:buClr>
              <a:buFont typeface="Verdana" pitchFamily="34" charset="0"/>
              <a:buChar char="−"/>
              <a:defRPr>
                <a:solidFill>
                  <a:schemeClr val="tx1"/>
                </a:solidFill>
                <a:latin typeface="+mn-lt"/>
              </a:defRPr>
            </a:lvl4pPr>
            <a:lvl5pPr marL="2057400" indent="-228600" algn="l" rtl="0" eaLnBrk="1" fontAlgn="base" hangingPunct="1">
              <a:spcBef>
                <a:spcPct val="20000"/>
              </a:spcBef>
              <a:spcAft>
                <a:spcPct val="0"/>
              </a:spcAft>
              <a:buClr>
                <a:schemeClr val="tx1"/>
              </a:buClr>
              <a:buFont typeface="Wingdings" pitchFamily="2" charset="2"/>
              <a:buChar char="§"/>
              <a:defRPr sz="1600">
                <a:solidFill>
                  <a:schemeClr val="tx1"/>
                </a:solidFill>
                <a:latin typeface="+mn-lt"/>
              </a:defRPr>
            </a:lvl5pPr>
            <a:lvl6pPr marL="2514600" indent="-228600" algn="l" rtl="0" eaLnBrk="1" fontAlgn="base" hangingPunct="1">
              <a:spcBef>
                <a:spcPct val="20000"/>
              </a:spcBef>
              <a:spcAft>
                <a:spcPct val="0"/>
              </a:spcAft>
              <a:buClr>
                <a:schemeClr val="tx1"/>
              </a:buClr>
              <a:buFont typeface="Wingdings" pitchFamily="2" charset="2"/>
              <a:buChar char="§"/>
              <a:defRPr sz="1600">
                <a:solidFill>
                  <a:schemeClr val="tx1"/>
                </a:solidFill>
                <a:latin typeface="+mn-lt"/>
              </a:defRPr>
            </a:lvl6pPr>
            <a:lvl7pPr marL="2971800" indent="-228600" algn="l" rtl="0" eaLnBrk="1" fontAlgn="base" hangingPunct="1">
              <a:spcBef>
                <a:spcPct val="20000"/>
              </a:spcBef>
              <a:spcAft>
                <a:spcPct val="0"/>
              </a:spcAft>
              <a:buClr>
                <a:schemeClr val="tx1"/>
              </a:buClr>
              <a:buFont typeface="Wingdings" pitchFamily="2" charset="2"/>
              <a:buChar char="§"/>
              <a:defRPr sz="1600">
                <a:solidFill>
                  <a:schemeClr val="tx1"/>
                </a:solidFill>
                <a:latin typeface="+mn-lt"/>
              </a:defRPr>
            </a:lvl7pPr>
            <a:lvl8pPr marL="3429000" indent="-228600" algn="l" rtl="0" eaLnBrk="1" fontAlgn="base" hangingPunct="1">
              <a:spcBef>
                <a:spcPct val="20000"/>
              </a:spcBef>
              <a:spcAft>
                <a:spcPct val="0"/>
              </a:spcAft>
              <a:buClr>
                <a:schemeClr val="tx1"/>
              </a:buClr>
              <a:buFont typeface="Wingdings" pitchFamily="2" charset="2"/>
              <a:buChar char="§"/>
              <a:defRPr sz="1600">
                <a:solidFill>
                  <a:schemeClr val="tx1"/>
                </a:solidFill>
                <a:latin typeface="+mn-lt"/>
              </a:defRPr>
            </a:lvl8pPr>
            <a:lvl9pPr marL="3886200" indent="-228600" algn="l" rtl="0" eaLnBrk="1" fontAlgn="base" hangingPunct="1">
              <a:spcBef>
                <a:spcPct val="20000"/>
              </a:spcBef>
              <a:spcAft>
                <a:spcPct val="0"/>
              </a:spcAft>
              <a:buClr>
                <a:schemeClr val="tx1"/>
              </a:buClr>
              <a:buFont typeface="Wingdings" pitchFamily="2" charset="2"/>
              <a:buChar char="§"/>
              <a:defRPr sz="1600">
                <a:solidFill>
                  <a:schemeClr val="tx1"/>
                </a:solidFill>
                <a:latin typeface="+mn-lt"/>
              </a:defRPr>
            </a:lvl9pPr>
          </a:lstStyle>
          <a:p>
            <a:r>
              <a:rPr lang="en-US" kern="0" dirty="0" smtClean="0"/>
              <a:t>Year-to-date savings:</a:t>
            </a:r>
          </a:p>
          <a:p>
            <a:pPr lvl="1"/>
            <a:r>
              <a:rPr lang="en-US" kern="0" dirty="0" smtClean="0"/>
              <a:t> of $1,164/month for cable</a:t>
            </a:r>
          </a:p>
          <a:p>
            <a:pPr lvl="1"/>
            <a:r>
              <a:rPr lang="en-US" kern="0" dirty="0" smtClean="0"/>
              <a:t>$86/month for cellphone vacancies</a:t>
            </a:r>
          </a:p>
          <a:p>
            <a:r>
              <a:rPr lang="en-US" kern="0" dirty="0" smtClean="0"/>
              <a:t>Receive </a:t>
            </a:r>
            <a:r>
              <a:rPr lang="en-US" dirty="0" smtClean="0"/>
              <a:t>gift </a:t>
            </a:r>
            <a:r>
              <a:rPr lang="en-US" dirty="0"/>
              <a:t>cards </a:t>
            </a:r>
            <a:r>
              <a:rPr lang="en-US" dirty="0" smtClean="0"/>
              <a:t>worth </a:t>
            </a:r>
            <a:r>
              <a:rPr lang="en-US" kern="0" dirty="0" smtClean="0"/>
              <a:t>between</a:t>
            </a:r>
            <a:r>
              <a:rPr lang="en-US" dirty="0" smtClean="0"/>
              <a:t> </a:t>
            </a:r>
            <a:r>
              <a:rPr lang="en-US" dirty="0"/>
              <a:t>$</a:t>
            </a:r>
            <a:r>
              <a:rPr lang="en-US" dirty="0" smtClean="0"/>
              <a:t>250 -$300 per </a:t>
            </a:r>
            <a:r>
              <a:rPr lang="en-US" dirty="0"/>
              <a:t>converted </a:t>
            </a:r>
            <a:r>
              <a:rPr lang="en-US" dirty="0" smtClean="0"/>
              <a:t>account</a:t>
            </a:r>
          </a:p>
          <a:p>
            <a:r>
              <a:rPr lang="en-US" dirty="0"/>
              <a:t>Free internet upgrades from 50/50 Mbps to 75/75 Mbps for the rest of the 2 year </a:t>
            </a:r>
            <a:r>
              <a:rPr lang="en-US" dirty="0" smtClean="0"/>
              <a:t>contract</a:t>
            </a:r>
          </a:p>
          <a:p>
            <a:r>
              <a:rPr lang="en-US" dirty="0"/>
              <a:t>Reimbursement from over-charges for cable TV equipment's off $1229.07 or more.</a:t>
            </a:r>
          </a:p>
          <a:p>
            <a:pPr marL="0" indent="0">
              <a:buNone/>
            </a:pPr>
            <a:endParaRPr lang="en-US" kern="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S_PPTProjStatus">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333300"/>
        </a:dk1>
        <a:lt1>
          <a:srgbClr val="FFFFFF"/>
        </a:lt1>
        <a:dk2>
          <a:srgbClr val="000000"/>
        </a:dk2>
        <a:lt2>
          <a:srgbClr val="969696"/>
        </a:lt2>
        <a:accent1>
          <a:srgbClr val="E5D58A"/>
        </a:accent1>
        <a:accent2>
          <a:srgbClr val="CCCC00"/>
        </a:accent2>
        <a:accent3>
          <a:srgbClr val="FFFFFF"/>
        </a:accent3>
        <a:accent4>
          <a:srgbClr val="2A2A00"/>
        </a:accent4>
        <a:accent5>
          <a:srgbClr val="F0E7C4"/>
        </a:accent5>
        <a:accent6>
          <a:srgbClr val="B9B900"/>
        </a:accent6>
        <a:hlink>
          <a:srgbClr val="999933"/>
        </a:hlink>
        <a:folHlink>
          <a:srgbClr val="666633"/>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8EA1C0"/>
        </a:lt1>
        <a:dk2>
          <a:srgbClr val="FFFFFF"/>
        </a:dk2>
        <a:lt2>
          <a:srgbClr val="5F5F5F"/>
        </a:lt2>
        <a:accent1>
          <a:srgbClr val="B6CDDE"/>
        </a:accent1>
        <a:accent2>
          <a:srgbClr val="8A7CA2"/>
        </a:accent2>
        <a:accent3>
          <a:srgbClr val="C6CDDC"/>
        </a:accent3>
        <a:accent4>
          <a:srgbClr val="000000"/>
        </a:accent4>
        <a:accent5>
          <a:srgbClr val="D7E3EC"/>
        </a:accent5>
        <a:accent6>
          <a:srgbClr val="7D7092"/>
        </a:accent6>
        <a:hlink>
          <a:srgbClr val="336699"/>
        </a:hlink>
        <a:folHlink>
          <a:srgbClr val="009999"/>
        </a:folHlink>
      </a:clrScheme>
      <a:clrMap bg1="lt1" tx1="dk1" bg2="lt2" tx2="dk2" accent1="accent1" accent2="accent2" accent3="accent3" accent4="accent4" accent5="accent5" accent6="accent6" hlink="hlink" folHlink="folHlink"/>
    </a:extraClrScheme>
    <a:extraClrScheme>
      <a:clrScheme name="Default Design 3">
        <a:dk1>
          <a:srgbClr val="333300"/>
        </a:dk1>
        <a:lt1>
          <a:srgbClr val="FFFFFF"/>
        </a:lt1>
        <a:dk2>
          <a:srgbClr val="000000"/>
        </a:dk2>
        <a:lt2>
          <a:srgbClr val="969696"/>
        </a:lt2>
        <a:accent1>
          <a:srgbClr val="EAEAEA"/>
        </a:accent1>
        <a:accent2>
          <a:srgbClr val="969696"/>
        </a:accent2>
        <a:accent3>
          <a:srgbClr val="FFFFFF"/>
        </a:accent3>
        <a:accent4>
          <a:srgbClr val="2A2A00"/>
        </a:accent4>
        <a:accent5>
          <a:srgbClr val="F3F3F3"/>
        </a:accent5>
        <a:accent6>
          <a:srgbClr val="878787"/>
        </a:accent6>
        <a:hlink>
          <a:srgbClr val="5F5F5F"/>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F35859F-D2B8-4F9D-A785-D0E1949E599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MS_PPTProjStatus</Template>
  <TotalTime>279</TotalTime>
  <Words>1176</Words>
  <Application>Microsoft Office PowerPoint</Application>
  <PresentationFormat>On-screen Show (4:3)</PresentationFormat>
  <Paragraphs>118</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MS_PPTProjStatus</vt:lpstr>
      <vt:lpstr>Technology at Pathway Homes</vt:lpstr>
      <vt:lpstr>Objectives</vt:lpstr>
      <vt:lpstr>The Dark ages</vt:lpstr>
      <vt:lpstr>Moving Forward</vt:lpstr>
      <vt:lpstr>Efficiencies</vt:lpstr>
      <vt:lpstr>Efficiencies</vt:lpstr>
      <vt:lpstr>Efficiencies</vt:lpstr>
      <vt:lpstr>Efficiencies</vt:lpstr>
      <vt:lpstr>Efficiencies</vt:lpstr>
      <vt:lpstr>Looking Ahead</vt:lpstr>
      <vt:lpstr> to the Board for your continued support  of IT at Pathway Homes!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Technology at Pathway Homes</dc:title>
  <dc:creator>Lauren</dc:creator>
  <cp:lastModifiedBy>Lauren P. Leventhal</cp:lastModifiedBy>
  <cp:revision>55</cp:revision>
  <cp:lastPrinted>1601-01-01T00:00:00Z</cp:lastPrinted>
  <dcterms:created xsi:type="dcterms:W3CDTF">2016-04-10T22:36:06Z</dcterms:created>
  <dcterms:modified xsi:type="dcterms:W3CDTF">2016-04-11T19:51:40Z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TC062070741033</vt:lpwstr>
  </property>
</Properties>
</file>